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88" r:id="rId2"/>
    <p:sldId id="289" r:id="rId3"/>
    <p:sldId id="297" r:id="rId4"/>
    <p:sldId id="294" r:id="rId5"/>
    <p:sldId id="304" r:id="rId6"/>
    <p:sldId id="305" r:id="rId7"/>
    <p:sldId id="306" r:id="rId8"/>
    <p:sldId id="337" r:id="rId9"/>
    <p:sldId id="308" r:id="rId10"/>
    <p:sldId id="331" r:id="rId11"/>
    <p:sldId id="311" r:id="rId12"/>
    <p:sldId id="313" r:id="rId13"/>
    <p:sldId id="314" r:id="rId14"/>
    <p:sldId id="315" r:id="rId15"/>
    <p:sldId id="316" r:id="rId16"/>
    <p:sldId id="323" r:id="rId17"/>
    <p:sldId id="299" r:id="rId18"/>
    <p:sldId id="329" r:id="rId19"/>
    <p:sldId id="327" r:id="rId20"/>
    <p:sldId id="335" r:id="rId21"/>
    <p:sldId id="328" r:id="rId22"/>
    <p:sldId id="330" r:id="rId23"/>
    <p:sldId id="338" r:id="rId24"/>
    <p:sldId id="33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818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979" y="1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87F4F-E946-4016-9849-4D30DEA1F5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C27DE-2A12-4AA8-8003-8570F28EE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344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9C27DE-2A12-4AA8-8003-8570F28EEF8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34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389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902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4669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4261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718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077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9261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90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52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4349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1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066800"/>
            <a:ext cx="8610600" cy="1295400"/>
          </a:xfrm>
          <a:solidFill>
            <a:srgbClr val="2818FA"/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      THYROID GLAND</a:t>
            </a:r>
            <a:endParaRPr lang="en-US" sz="5400" dirty="0">
              <a:solidFill>
                <a:srgbClr val="FFFF00"/>
              </a:solidFill>
            </a:endParaRPr>
          </a:p>
        </p:txBody>
      </p:sp>
      <p:pic>
        <p:nvPicPr>
          <p:cNvPr id="32770" name="Picture 2" descr="http://www.stopthethyroidmadness.com/images/thyroid_parathyro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200400"/>
            <a:ext cx="2692400" cy="2133600"/>
          </a:xfrm>
          <a:prstGeom prst="rect">
            <a:avLst/>
          </a:prstGeom>
          <a:noFill/>
        </p:spPr>
      </p:pic>
      <p:pic>
        <p:nvPicPr>
          <p:cNvPr id="32772" name="Picture 4" descr="http://media.omedix.com/Healthwise/h55509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95600"/>
            <a:ext cx="4686300" cy="2895600"/>
          </a:xfrm>
          <a:prstGeom prst="rect">
            <a:avLst/>
          </a:prstGeom>
          <a:noFill/>
        </p:spPr>
      </p:pic>
      <p:pic>
        <p:nvPicPr>
          <p:cNvPr id="32774" name="Picture 6" descr="http://www.endonorm.ru/images/endonorm/Thyroid-gland-1-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066800"/>
            <a:ext cx="1981200" cy="129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548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6934200" cy="685800"/>
          </a:xfrm>
          <a:solidFill>
            <a:srgbClr val="2818FA"/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ACTIONS OF THYROID HORMONES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5" name="Picture 4" descr="http://www.care4me.org.uk/admin/data/britishthyroidfoundation/british_thyroid_foundation.jpg"/>
          <p:cNvPicPr>
            <a:picLocks noChangeAspect="1" noChangeArrowheads="1"/>
          </p:cNvPicPr>
          <p:nvPr/>
        </p:nvPicPr>
        <p:blipFill>
          <a:blip r:embed="rId2"/>
          <a:srcRect t="13793" b="33793"/>
          <a:stretch>
            <a:fillRect/>
          </a:stretch>
        </p:blipFill>
        <p:spPr bwMode="auto">
          <a:xfrm>
            <a:off x="1447800" y="4953000"/>
            <a:ext cx="6096000" cy="1447800"/>
          </a:xfrm>
          <a:prstGeom prst="rect">
            <a:avLst/>
          </a:prstGeom>
          <a:noFill/>
        </p:spPr>
      </p:pic>
      <p:pic>
        <p:nvPicPr>
          <p:cNvPr id="6" name="Picture 4" descr="http://www.care4me.org.uk/admin/data/britishthyroidfoundation/british_thyroid_foundation.jpg"/>
          <p:cNvPicPr>
            <a:picLocks noChangeAspect="1" noChangeArrowheads="1"/>
          </p:cNvPicPr>
          <p:nvPr/>
        </p:nvPicPr>
        <p:blipFill>
          <a:blip r:embed="rId2"/>
          <a:srcRect l="96250" t="13793" b="33793"/>
          <a:stretch>
            <a:fillRect/>
          </a:stretch>
        </p:blipFill>
        <p:spPr bwMode="auto">
          <a:xfrm>
            <a:off x="2362200" y="4572000"/>
            <a:ext cx="838200" cy="609600"/>
          </a:xfrm>
          <a:prstGeom prst="rect">
            <a:avLst/>
          </a:prstGeom>
          <a:noFill/>
        </p:spPr>
      </p:pic>
      <p:pic>
        <p:nvPicPr>
          <p:cNvPr id="7" name="Picture 4" descr="http://www.care4me.org.uk/admin/data/britishthyroidfoundation/british_thyroid_foundation.jpg"/>
          <p:cNvPicPr>
            <a:picLocks noChangeAspect="1" noChangeArrowheads="1"/>
          </p:cNvPicPr>
          <p:nvPr/>
        </p:nvPicPr>
        <p:blipFill>
          <a:blip r:embed="rId2"/>
          <a:srcRect l="96250" t="13793" b="33793"/>
          <a:stretch>
            <a:fillRect/>
          </a:stretch>
        </p:blipFill>
        <p:spPr bwMode="auto">
          <a:xfrm>
            <a:off x="7315200" y="5257800"/>
            <a:ext cx="838200" cy="609600"/>
          </a:xfrm>
          <a:prstGeom prst="rect">
            <a:avLst/>
          </a:prstGeom>
          <a:noFill/>
        </p:spPr>
      </p:pic>
      <p:pic>
        <p:nvPicPr>
          <p:cNvPr id="20486" name="Picture 6" descr="http://image.slidesharecdn.com/thyroidhormones12-13-090518102118-phpapp02/95/thyroid-hormones12-13-18-728.jpg?cb=1242642326"/>
          <p:cNvPicPr>
            <a:picLocks noChangeAspect="1" noChangeArrowheads="1"/>
          </p:cNvPicPr>
          <p:nvPr/>
        </p:nvPicPr>
        <p:blipFill>
          <a:blip r:embed="rId3"/>
          <a:srcRect l="7692" t="27241" r="10989" b="5300"/>
          <a:stretch>
            <a:fillRect/>
          </a:stretch>
        </p:blipFill>
        <p:spPr bwMode="auto">
          <a:xfrm>
            <a:off x="838200" y="1447800"/>
            <a:ext cx="70104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95542"/>
            <a:ext cx="8382000" cy="899858"/>
          </a:xfrm>
          <a:solidFill>
            <a:srgbClr val="2818FA"/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1- Metabolic Actions of thyroid hormones 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525780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arenR"/>
            </a:pPr>
            <a:r>
              <a:rPr lang="en-US" sz="2400" b="1" u="sng" dirty="0" smtClean="0"/>
              <a:t>General metabolism (Calorigenesis): </a:t>
            </a:r>
            <a:r>
              <a:rPr lang="en-US" sz="2400" dirty="0" smtClean="0">
                <a:sym typeface="Wingdings"/>
              </a:rPr>
              <a:t> 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consumption, heat production,  </a:t>
            </a:r>
            <a:r>
              <a:rPr lang="en-US" sz="2400" dirty="0" smtClean="0">
                <a:sym typeface="Wingdings"/>
              </a:rPr>
              <a:t> Na</a:t>
            </a:r>
            <a:r>
              <a:rPr lang="en-US" sz="2400" baseline="30000" dirty="0" smtClean="0">
                <a:sym typeface="Wingdings"/>
              </a:rPr>
              <a:t>+</a:t>
            </a:r>
            <a:r>
              <a:rPr lang="en-US" sz="2400" dirty="0" smtClean="0">
                <a:sym typeface="Wingdings"/>
              </a:rPr>
              <a:t> - K</a:t>
            </a:r>
            <a:r>
              <a:rPr lang="en-US" sz="2400" baseline="30000" dirty="0" smtClean="0">
                <a:sym typeface="Wingdings"/>
              </a:rPr>
              <a:t>+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err="1" smtClean="0">
                <a:sym typeface="Wingdings"/>
              </a:rPr>
              <a:t>ATPase</a:t>
            </a:r>
            <a:r>
              <a:rPr lang="en-US" sz="2400" dirty="0" smtClean="0">
                <a:sym typeface="Wingdings"/>
              </a:rPr>
              <a:t> activity </a:t>
            </a:r>
            <a:r>
              <a:rPr lang="en-US" sz="2400" dirty="0" smtClean="0"/>
              <a:t>&amp; </a:t>
            </a:r>
            <a:r>
              <a:rPr lang="en-US" sz="2400" dirty="0" smtClean="0">
                <a:sym typeface="Wingdings"/>
              </a:rPr>
              <a:t> </a:t>
            </a:r>
            <a:r>
              <a:rPr lang="en-US" sz="2400" dirty="0" smtClean="0"/>
              <a:t>BMR.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400" b="1" u="sng" dirty="0" smtClean="0"/>
              <a:t>↑ Blood Glucose:</a:t>
            </a:r>
            <a:r>
              <a:rPr lang="en-US" sz="2400" b="1" dirty="0" smtClean="0"/>
              <a:t> </a:t>
            </a:r>
            <a:r>
              <a:rPr lang="en-US" sz="2400" dirty="0" smtClean="0"/>
              <a:t>by </a:t>
            </a:r>
            <a:r>
              <a:rPr lang="en-US" sz="2400" dirty="0" smtClean="0">
                <a:sym typeface="Wingdings"/>
              </a:rPr>
              <a:t></a:t>
            </a:r>
            <a:r>
              <a:rPr lang="en-US" sz="2400" dirty="0" smtClean="0"/>
              <a:t> glucose GIT absorption. They increase glucose uptake by tissues.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400" b="1" u="sng" dirty="0" smtClean="0"/>
              <a:t>↓ Blood Cholesterol &amp; phospholipids:</a:t>
            </a:r>
            <a:r>
              <a:rPr lang="en-US" sz="2400" b="1" dirty="0" smtClean="0"/>
              <a:t> </a:t>
            </a:r>
            <a:r>
              <a:rPr lang="en-US" sz="2400" dirty="0" smtClean="0"/>
              <a:t>By </a:t>
            </a:r>
            <a:r>
              <a:rPr lang="en-US" sz="2400" dirty="0" smtClean="0">
                <a:sym typeface="Wingdings"/>
              </a:rPr>
              <a:t></a:t>
            </a:r>
            <a:r>
              <a:rPr lang="en-US" sz="2400" dirty="0" smtClean="0"/>
              <a:t> cholesterol excretion in bile.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sz="2400" b="1" u="sng" dirty="0" smtClean="0"/>
              <a:t>↑ Protein synthesis:</a:t>
            </a: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     *  </a:t>
            </a:r>
            <a:r>
              <a:rPr lang="en-US" sz="2400" b="1" dirty="0" smtClean="0"/>
              <a:t>Normal </a:t>
            </a:r>
            <a:r>
              <a:rPr lang="en-US" sz="2400" dirty="0" smtClean="0"/>
              <a:t>level of thyroid hormones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b="1" dirty="0" smtClean="0"/>
              <a:t>normal</a:t>
            </a:r>
            <a:r>
              <a:rPr lang="en-US" sz="2400" dirty="0" smtClean="0"/>
              <a:t> protein synthesis.</a:t>
            </a:r>
          </a:p>
          <a:p>
            <a:pPr algn="just">
              <a:buNone/>
            </a:pPr>
            <a:r>
              <a:rPr lang="en-US" sz="2400" dirty="0" smtClean="0"/>
              <a:t>     *</a:t>
            </a:r>
            <a:r>
              <a:rPr lang="en-US" sz="2400" b="1" dirty="0" smtClean="0"/>
              <a:t> </a:t>
            </a:r>
            <a:r>
              <a:rPr lang="en-US" sz="2400" b="1" dirty="0" smtClean="0">
                <a:sym typeface="Wingdings"/>
              </a:rPr>
              <a:t>Deficient</a:t>
            </a:r>
            <a:r>
              <a:rPr lang="en-US" sz="2400" b="1" dirty="0" smtClean="0"/>
              <a:t> </a:t>
            </a:r>
            <a:r>
              <a:rPr lang="en-US" sz="2400" dirty="0" smtClean="0"/>
              <a:t>Thyroid hormones (in myxedema)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</a:t>
            </a:r>
            <a:r>
              <a:rPr lang="en-US" sz="2400" dirty="0" smtClean="0"/>
              <a:t> protein anabolism.</a:t>
            </a:r>
          </a:p>
          <a:p>
            <a:pPr algn="just">
              <a:buNone/>
            </a:pPr>
            <a:r>
              <a:rPr lang="en-US" sz="2400" b="1" dirty="0" smtClean="0"/>
              <a:t>     </a:t>
            </a:r>
            <a:r>
              <a:rPr lang="en-US" sz="2400" dirty="0" smtClean="0"/>
              <a:t>*</a:t>
            </a:r>
            <a:r>
              <a:rPr lang="en-US" sz="2400" b="1" dirty="0" smtClean="0"/>
              <a:t> </a:t>
            </a:r>
            <a:r>
              <a:rPr lang="en-US" sz="2400" b="1" dirty="0" smtClean="0">
                <a:sym typeface="Wingdings"/>
              </a:rPr>
              <a:t>Excess</a:t>
            </a:r>
            <a:r>
              <a:rPr lang="en-US" sz="2400" dirty="0" smtClean="0"/>
              <a:t> Thyroid hormones (in </a:t>
            </a:r>
            <a:r>
              <a:rPr lang="en-US" sz="2400" dirty="0" err="1" smtClean="0"/>
              <a:t>thyrotoxicosis</a:t>
            </a:r>
            <a:r>
              <a:rPr lang="en-US" sz="2400" dirty="0" smtClean="0"/>
              <a:t>)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</a:t>
            </a:r>
            <a:r>
              <a:rPr lang="en-US" sz="2400" dirty="0" smtClean="0"/>
              <a:t> catabolic activity.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95542"/>
            <a:ext cx="5943600" cy="899858"/>
          </a:xfrm>
          <a:solidFill>
            <a:srgbClr val="2818FA"/>
          </a:solidFill>
        </p:spPr>
        <p:txBody>
          <a:bodyPr/>
          <a:lstStyle/>
          <a:p>
            <a:pPr lvl="0"/>
            <a:r>
              <a:rPr lang="en-US" b="1" dirty="0" smtClean="0">
                <a:solidFill>
                  <a:srgbClr val="FFFF00"/>
                </a:solidFill>
              </a:rPr>
              <a:t>2- Growth &amp; maturation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en-US" dirty="0" smtClean="0"/>
              <a:t> Thyroxin is necessary for </a:t>
            </a:r>
            <a:r>
              <a:rPr lang="en-US" b="1" dirty="0" smtClean="0"/>
              <a:t>growth and maturation of most tissues </a:t>
            </a:r>
            <a:r>
              <a:rPr lang="en-US" dirty="0" smtClean="0"/>
              <a:t>through:</a:t>
            </a:r>
          </a:p>
          <a:p>
            <a:pPr lvl="0" algn="just"/>
            <a:r>
              <a:rPr lang="en-US" dirty="0" smtClean="0"/>
              <a:t>Stimulation of protein synthesis.</a:t>
            </a:r>
          </a:p>
          <a:p>
            <a:pPr algn="just"/>
            <a:r>
              <a:rPr lang="en-US" dirty="0" smtClean="0"/>
              <a:t>Acts synergistically with </a:t>
            </a:r>
            <a:r>
              <a:rPr lang="en-US" b="1" dirty="0" smtClean="0"/>
              <a:t>growth hormone &amp; </a:t>
            </a:r>
            <a:r>
              <a:rPr lang="en-US" b="1" dirty="0" err="1" smtClean="0"/>
              <a:t>somatomedins</a:t>
            </a:r>
            <a:r>
              <a:rPr lang="en-US" b="1" dirty="0" smtClean="0"/>
              <a:t> </a:t>
            </a:r>
            <a:r>
              <a:rPr lang="en-US" dirty="0" smtClean="0"/>
              <a:t>to promote bone formation and maturation.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2818FA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3- Central nervous system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u="sng" dirty="0" err="1" smtClean="0"/>
              <a:t>Perinatal</a:t>
            </a:r>
            <a:r>
              <a:rPr lang="en-US" b="1" u="sng" dirty="0" smtClean="0"/>
              <a:t> period:</a:t>
            </a:r>
          </a:p>
          <a:p>
            <a:pPr lvl="1" algn="just"/>
            <a:r>
              <a:rPr lang="en-US" b="1" dirty="0" smtClean="0"/>
              <a:t>Maturation of the CNS </a:t>
            </a:r>
            <a:r>
              <a:rPr lang="en-US" dirty="0" smtClean="0"/>
              <a:t>is absolutely dependent on thyroid hormones. </a:t>
            </a:r>
          </a:p>
          <a:p>
            <a:pPr lvl="1" algn="just"/>
            <a:r>
              <a:rPr lang="en-US" dirty="0" smtClean="0"/>
              <a:t>Thyroid hormones deficiency causes irreversible mental retardation</a:t>
            </a:r>
            <a:r>
              <a:rPr lang="en-US" dirty="0" smtClean="0"/>
              <a:t>.</a:t>
            </a:r>
          </a:p>
          <a:p>
            <a:pPr lvl="1" algn="just">
              <a:buNone/>
            </a:pPr>
            <a:endParaRPr lang="en-US" dirty="0" smtClean="0"/>
          </a:p>
          <a:p>
            <a:pPr algn="just"/>
            <a:r>
              <a:rPr lang="en-US" b="1" u="sng" dirty="0" smtClean="0"/>
              <a:t>Adulthood:</a:t>
            </a:r>
          </a:p>
          <a:p>
            <a:pPr lvl="1" algn="just"/>
            <a:r>
              <a:rPr lang="en-US" b="1" dirty="0" err="1" smtClean="0"/>
              <a:t>Hperthyroidism</a:t>
            </a:r>
            <a:r>
              <a:rPr lang="en-US" dirty="0" smtClean="0"/>
              <a:t> causes </a:t>
            </a:r>
            <a:r>
              <a:rPr lang="en-US" dirty="0" err="1" smtClean="0"/>
              <a:t>hyperexcitability</a:t>
            </a:r>
            <a:r>
              <a:rPr lang="en-US" dirty="0" smtClean="0"/>
              <a:t> and irritability.</a:t>
            </a:r>
          </a:p>
          <a:p>
            <a:pPr lvl="1" algn="just"/>
            <a:r>
              <a:rPr lang="en-US" b="1" dirty="0" smtClean="0"/>
              <a:t>Hypothyroidism</a:t>
            </a:r>
            <a:r>
              <a:rPr lang="en-US" dirty="0" smtClean="0"/>
              <a:t> causes decreased mental capacity &amp; impaired memory.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solidFill>
            <a:srgbClr val="2818FA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4- Autonomic nervous system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Has same actions as </a:t>
            </a:r>
            <a:r>
              <a:rPr lang="en-US" sz="2800" b="1" dirty="0" smtClean="0"/>
              <a:t>sympathetic stimulation.</a:t>
            </a:r>
          </a:p>
          <a:p>
            <a:pPr algn="just"/>
            <a:r>
              <a:rPr lang="en-US" sz="2800" dirty="0" smtClean="0"/>
              <a:t>Up-regulate </a:t>
            </a:r>
            <a:r>
              <a:rPr lang="el-GR" sz="2800" b="1" dirty="0" smtClean="0">
                <a:latin typeface="Times New Roman"/>
                <a:cs typeface="Times New Roman"/>
              </a:rPr>
              <a:t>β</a:t>
            </a:r>
            <a:r>
              <a:rPr lang="en-US" sz="2800" b="1" dirty="0" smtClean="0">
                <a:latin typeface="Times New Roman"/>
                <a:cs typeface="Times New Roman"/>
              </a:rPr>
              <a:t>1 adrenergic receptors </a:t>
            </a:r>
            <a:r>
              <a:rPr lang="en-US" sz="2800" dirty="0" smtClean="0">
                <a:latin typeface="Times New Roman"/>
                <a:cs typeface="Times New Roman"/>
              </a:rPr>
              <a:t>in the heart </a:t>
            </a:r>
            <a:r>
              <a:rPr lang="en-US" sz="2800" b="1" dirty="0" smtClean="0">
                <a:latin typeface="Times New Roman"/>
                <a:cs typeface="Times New Roman"/>
              </a:rPr>
              <a:t>(permissive action).</a:t>
            </a:r>
            <a:endParaRPr lang="en-US" sz="2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95542"/>
            <a:ext cx="6781800" cy="823658"/>
          </a:xfrm>
          <a:solidFill>
            <a:srgbClr val="2818FA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5- Cardiovascular system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4754563"/>
          </a:xfrm>
        </p:spPr>
        <p:txBody>
          <a:bodyPr>
            <a:noAutofit/>
          </a:bodyPr>
          <a:lstStyle/>
          <a:p>
            <a:pPr lvl="0" algn="just"/>
            <a:r>
              <a:rPr lang="en-US" sz="2800" b="1" u="sng" dirty="0" smtClean="0">
                <a:sym typeface="Wingdings"/>
              </a:rPr>
              <a:t></a:t>
            </a:r>
            <a:r>
              <a:rPr lang="en-US" sz="2800" u="sng" dirty="0" smtClean="0"/>
              <a:t> </a:t>
            </a:r>
            <a:r>
              <a:rPr lang="en-US" sz="2800" b="1" u="sng" dirty="0" smtClean="0"/>
              <a:t>Heart rate</a:t>
            </a:r>
            <a:r>
              <a:rPr lang="en-US" sz="2800" u="sng" dirty="0" smtClean="0"/>
              <a:t> (</a:t>
            </a:r>
            <a:r>
              <a:rPr lang="en-US" sz="2800" u="sng" dirty="0" smtClean="0">
                <a:sym typeface="Wingdings"/>
              </a:rPr>
              <a:t></a:t>
            </a:r>
            <a:r>
              <a:rPr lang="en-US" sz="2800" u="sng" dirty="0" smtClean="0"/>
              <a:t> Rhythmicity) due to: </a:t>
            </a:r>
            <a:r>
              <a:rPr lang="en-US" sz="2800" b="1" dirty="0" smtClean="0">
                <a:sym typeface="Wingdings"/>
              </a:rPr>
              <a:t></a:t>
            </a:r>
            <a:r>
              <a:rPr lang="en-US" sz="2800" dirty="0" smtClean="0"/>
              <a:t> 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consumption &amp; </a:t>
            </a:r>
            <a:r>
              <a:rPr lang="en-US" sz="2800" b="1" dirty="0" smtClean="0">
                <a:sym typeface="Wingdings"/>
              </a:rPr>
              <a:t></a:t>
            </a:r>
            <a:r>
              <a:rPr lang="en-US" sz="2800" dirty="0" smtClean="0"/>
              <a:t> Sensitivity of SAN to adrenaline (</a:t>
            </a:r>
            <a:r>
              <a:rPr lang="en-US" sz="2800" dirty="0" smtClean="0">
                <a:sym typeface="Wingdings"/>
              </a:rPr>
              <a:t></a:t>
            </a:r>
            <a:r>
              <a:rPr lang="en-US" sz="2800" dirty="0" smtClean="0"/>
              <a:t> number of β receptors).</a:t>
            </a:r>
          </a:p>
          <a:p>
            <a:pPr lvl="0" algn="just">
              <a:lnSpc>
                <a:spcPct val="50000"/>
              </a:lnSpc>
              <a:buNone/>
            </a:pPr>
            <a:endParaRPr lang="en-US" sz="2800" dirty="0" smtClean="0"/>
          </a:p>
          <a:p>
            <a:pPr lvl="0" algn="just"/>
            <a:r>
              <a:rPr lang="en-US" sz="2800" b="1" u="sng" dirty="0" smtClean="0">
                <a:sym typeface="Wingdings"/>
              </a:rPr>
              <a:t></a:t>
            </a:r>
            <a:r>
              <a:rPr lang="en-US" sz="2800" u="sng" dirty="0" smtClean="0"/>
              <a:t> </a:t>
            </a:r>
            <a:r>
              <a:rPr lang="en-US" sz="2800" b="1" u="sng" dirty="0" smtClean="0"/>
              <a:t>COP</a:t>
            </a:r>
            <a:r>
              <a:rPr lang="en-US" sz="2800" u="sng" dirty="0" smtClean="0"/>
              <a:t> by:</a:t>
            </a:r>
            <a:r>
              <a:rPr lang="en-US" sz="2800" dirty="0" smtClean="0"/>
              <a:t> Direct action on heart &amp; Potentiating </a:t>
            </a:r>
            <a:r>
              <a:rPr lang="en-US" sz="2800" dirty="0" err="1" smtClean="0"/>
              <a:t>chronotropic</a:t>
            </a:r>
            <a:r>
              <a:rPr lang="en-US" sz="2800" dirty="0" smtClean="0"/>
              <a:t> &amp; </a:t>
            </a:r>
            <a:r>
              <a:rPr lang="en-US" sz="2800" dirty="0" err="1" smtClean="0"/>
              <a:t>inotropic</a:t>
            </a:r>
            <a:r>
              <a:rPr lang="en-US" sz="2800" dirty="0" smtClean="0"/>
              <a:t> effects of circulating catecholamine (</a:t>
            </a:r>
            <a:r>
              <a:rPr lang="en-US" sz="2800" dirty="0" smtClean="0">
                <a:sym typeface="Wingdings"/>
              </a:rPr>
              <a:t></a:t>
            </a:r>
            <a:r>
              <a:rPr lang="en-US" sz="2800" dirty="0" smtClean="0"/>
              <a:t> number &amp; affinity of β receptors to catecholamine).</a:t>
            </a:r>
          </a:p>
          <a:p>
            <a:pPr lvl="0" algn="just">
              <a:lnSpc>
                <a:spcPct val="50000"/>
              </a:lnSpc>
              <a:buNone/>
            </a:pPr>
            <a:endParaRPr lang="en-US" sz="2800" dirty="0" smtClean="0"/>
          </a:p>
          <a:p>
            <a:pPr lvl="0" algn="just"/>
            <a:r>
              <a:rPr lang="en-US" sz="2800" b="1" u="sng" dirty="0" smtClean="0">
                <a:sym typeface="Wingdings"/>
              </a:rPr>
              <a:t></a:t>
            </a:r>
            <a:r>
              <a:rPr lang="en-US" sz="2800" b="1" u="sng" dirty="0" smtClean="0"/>
              <a:t> Systolic &amp; </a:t>
            </a:r>
            <a:r>
              <a:rPr lang="en-US" sz="2800" b="1" u="sng" dirty="0" smtClean="0">
                <a:sym typeface="Wingdings"/>
              </a:rPr>
              <a:t></a:t>
            </a:r>
            <a:r>
              <a:rPr lang="en-US" sz="2800" b="1" u="sng" dirty="0" smtClean="0"/>
              <a:t> diastolic ABP</a:t>
            </a:r>
            <a:r>
              <a:rPr lang="en-US" sz="2800" dirty="0" smtClean="0"/>
              <a:t> </a:t>
            </a:r>
            <a:r>
              <a:rPr lang="en-US" sz="2800" b="1" dirty="0" smtClean="0">
                <a:sym typeface="Wingdings"/>
              </a:rPr>
              <a:t></a:t>
            </a:r>
            <a:r>
              <a:rPr lang="en-US" sz="2800" b="1" dirty="0" smtClean="0"/>
              <a:t> </a:t>
            </a:r>
            <a:r>
              <a:rPr lang="en-US" sz="2800" b="1" dirty="0" smtClean="0">
                <a:sym typeface="Wingdings"/>
              </a:rPr>
              <a:t></a:t>
            </a:r>
            <a:r>
              <a:rPr lang="en-US" sz="2800" dirty="0" smtClean="0"/>
              <a:t> pulse pressure.</a:t>
            </a:r>
          </a:p>
          <a:p>
            <a:pPr lvl="0" algn="just">
              <a:lnSpc>
                <a:spcPct val="50000"/>
              </a:lnSpc>
              <a:buNone/>
            </a:pPr>
            <a:endParaRPr lang="en-US" sz="2800" dirty="0" smtClean="0"/>
          </a:p>
          <a:p>
            <a:pPr lvl="0" algn="just"/>
            <a:r>
              <a:rPr lang="en-US" sz="2800" b="1" u="sng" dirty="0" smtClean="0">
                <a:sym typeface="Wingdings"/>
              </a:rPr>
              <a:t></a:t>
            </a:r>
            <a:r>
              <a:rPr lang="en-US" sz="2800" b="1" u="sng" dirty="0" smtClean="0"/>
              <a:t> Peripheral resistance</a:t>
            </a:r>
            <a:r>
              <a:rPr lang="en-US" sz="2800" u="sng" dirty="0" smtClean="0"/>
              <a:t> </a:t>
            </a:r>
            <a:r>
              <a:rPr lang="en-US" sz="2800" b="1" u="sng" dirty="0" smtClean="0"/>
              <a:t>by VD</a:t>
            </a:r>
            <a:r>
              <a:rPr lang="en-US" sz="2800" dirty="0" smtClean="0"/>
              <a:t> (due to </a:t>
            </a:r>
            <a:r>
              <a:rPr lang="en-US" sz="2800" b="1" dirty="0" smtClean="0">
                <a:sym typeface="Wingdings"/>
              </a:rPr>
              <a:t></a:t>
            </a:r>
            <a:r>
              <a:rPr lang="en-US" sz="2800" dirty="0" smtClean="0"/>
              <a:t> metabolites).</a:t>
            </a: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95542"/>
            <a:ext cx="4191000" cy="747458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6- Other actions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199"/>
            <a:ext cx="8610600" cy="5638801"/>
          </a:xfrm>
        </p:spPr>
        <p:txBody>
          <a:bodyPr>
            <a:normAutofit fontScale="62500" lnSpcReduction="20000"/>
          </a:bodyPr>
          <a:lstStyle/>
          <a:p>
            <a:pPr lvl="0" algn="just">
              <a:lnSpc>
                <a:spcPct val="140000"/>
              </a:lnSpc>
            </a:pPr>
            <a:r>
              <a:rPr lang="en-US" sz="3800" b="1" u="sng" dirty="0" smtClean="0">
                <a:sym typeface="Wingdings"/>
              </a:rPr>
              <a:t></a:t>
            </a:r>
            <a:r>
              <a:rPr lang="en-US" sz="3800" b="1" u="sng" dirty="0" smtClean="0"/>
              <a:t> Conversion of B-Carotenes to vitamin A.</a:t>
            </a:r>
            <a:r>
              <a:rPr lang="en-US" sz="3800" b="1" u="heavy" dirty="0" smtClean="0"/>
              <a:t> </a:t>
            </a:r>
          </a:p>
          <a:p>
            <a:pPr lvl="0" algn="just">
              <a:lnSpc>
                <a:spcPct val="140000"/>
              </a:lnSpc>
            </a:pPr>
            <a:r>
              <a:rPr lang="en-US" sz="3800" b="1" u="heavy" dirty="0" err="1" smtClean="0"/>
              <a:t>Erythropoiesis</a:t>
            </a:r>
            <a:r>
              <a:rPr lang="en-US" sz="3800" b="1" u="heavy" dirty="0" smtClean="0"/>
              <a:t>.</a:t>
            </a:r>
            <a:endParaRPr lang="en-US" sz="3800" b="1" dirty="0" smtClean="0"/>
          </a:p>
          <a:p>
            <a:pPr lvl="0" algn="just">
              <a:lnSpc>
                <a:spcPct val="140000"/>
              </a:lnSpc>
            </a:pPr>
            <a:r>
              <a:rPr lang="en-US" sz="3800" b="1" u="heavy" dirty="0" err="1" smtClean="0"/>
              <a:t>Galactopoiesis</a:t>
            </a:r>
            <a:r>
              <a:rPr lang="en-US" sz="3800" b="1" dirty="0" smtClean="0"/>
              <a:t> </a:t>
            </a:r>
          </a:p>
          <a:p>
            <a:pPr lvl="0" algn="just">
              <a:lnSpc>
                <a:spcPct val="140000"/>
              </a:lnSpc>
            </a:pPr>
            <a:r>
              <a:rPr lang="en-US" sz="3800" b="1" u="sng" dirty="0" smtClean="0"/>
              <a:t>GIT:  </a:t>
            </a:r>
            <a:r>
              <a:rPr lang="en-US" sz="3800" b="1" dirty="0" smtClean="0">
                <a:sym typeface="Wingdings"/>
              </a:rPr>
              <a:t> </a:t>
            </a:r>
            <a:r>
              <a:rPr lang="en-US" sz="3800" dirty="0" smtClean="0"/>
              <a:t>Motility, </a:t>
            </a:r>
            <a:r>
              <a:rPr lang="en-US" sz="3800" b="1" u="heavy" dirty="0" smtClean="0"/>
              <a:t>a</a:t>
            </a:r>
            <a:r>
              <a:rPr lang="en-US" sz="3800" dirty="0" smtClean="0"/>
              <a:t>bsorption and </a:t>
            </a:r>
            <a:r>
              <a:rPr lang="en-US" sz="3800" b="1" u="heavy" dirty="0" smtClean="0"/>
              <a:t>a</a:t>
            </a:r>
            <a:r>
              <a:rPr lang="en-US" sz="3800" dirty="0" smtClean="0"/>
              <a:t>ppetite.</a:t>
            </a:r>
          </a:p>
          <a:p>
            <a:pPr lvl="0" algn="just">
              <a:lnSpc>
                <a:spcPct val="140000"/>
              </a:lnSpc>
            </a:pPr>
            <a:r>
              <a:rPr lang="en-US" sz="3800" b="1" u="sng" dirty="0" smtClean="0"/>
              <a:t>Respiratory system:  </a:t>
            </a:r>
            <a:r>
              <a:rPr lang="en-US" sz="3800" b="1" dirty="0" smtClean="0">
                <a:sym typeface="Wingdings"/>
              </a:rPr>
              <a:t></a:t>
            </a:r>
            <a:r>
              <a:rPr lang="en-US" sz="3800" dirty="0" smtClean="0"/>
              <a:t> Pulmonary ventilation.</a:t>
            </a:r>
          </a:p>
          <a:p>
            <a:pPr lvl="0" algn="just">
              <a:lnSpc>
                <a:spcPct val="140000"/>
              </a:lnSpc>
            </a:pPr>
            <a:r>
              <a:rPr lang="en-US" sz="3800" b="1" u="sng" dirty="0" smtClean="0"/>
              <a:t>Renal effect</a:t>
            </a:r>
            <a:r>
              <a:rPr lang="en-US" sz="3800" b="1" dirty="0" smtClean="0"/>
              <a:t>: </a:t>
            </a:r>
          </a:p>
          <a:p>
            <a:pPr lvl="0" algn="just">
              <a:lnSpc>
                <a:spcPct val="140000"/>
              </a:lnSpc>
              <a:buNone/>
            </a:pPr>
            <a:r>
              <a:rPr lang="en-US" sz="3800" b="1" dirty="0" smtClean="0"/>
              <a:t>     </a:t>
            </a:r>
            <a:r>
              <a:rPr lang="en-US" sz="3800" dirty="0" err="1" smtClean="0"/>
              <a:t>Diuresis</a:t>
            </a:r>
            <a:r>
              <a:rPr lang="en-US" sz="3800" dirty="0" smtClean="0"/>
              <a:t> &amp; </a:t>
            </a:r>
            <a:r>
              <a:rPr lang="en-US" sz="3800" b="1" dirty="0" smtClean="0">
                <a:sym typeface="Wingdings"/>
              </a:rPr>
              <a:t></a:t>
            </a:r>
            <a:r>
              <a:rPr lang="en-US" sz="3800" dirty="0" smtClean="0"/>
              <a:t> excretion of K</a:t>
            </a:r>
            <a:r>
              <a:rPr lang="en-US" sz="3800" baseline="30000" dirty="0" smtClean="0"/>
              <a:t>+</a:t>
            </a:r>
            <a:r>
              <a:rPr lang="en-US" sz="3800" dirty="0" smtClean="0"/>
              <a:t>, Ca</a:t>
            </a:r>
            <a:r>
              <a:rPr lang="en-US" sz="3800" baseline="30000" dirty="0" smtClean="0"/>
              <a:t>++</a:t>
            </a:r>
            <a:r>
              <a:rPr lang="en-US" sz="3800" dirty="0" smtClean="0"/>
              <a:t> &amp; Po</a:t>
            </a:r>
            <a:r>
              <a:rPr lang="en-US" sz="3800" baseline="-25000" dirty="0" smtClean="0"/>
              <a:t>4</a:t>
            </a:r>
            <a:r>
              <a:rPr lang="en-US" sz="3800" dirty="0" smtClean="0"/>
              <a:t> in urine.</a:t>
            </a:r>
          </a:p>
          <a:p>
            <a:pPr algn="just">
              <a:lnSpc>
                <a:spcPct val="140000"/>
              </a:lnSpc>
            </a:pPr>
            <a:r>
              <a:rPr lang="en-US" sz="3800" b="1" dirty="0" smtClean="0"/>
              <a:t> </a:t>
            </a:r>
            <a:r>
              <a:rPr lang="en-US" sz="3800" b="1" u="sng" dirty="0" smtClean="0"/>
              <a:t>Muscles:</a:t>
            </a:r>
            <a:r>
              <a:rPr lang="en-US" sz="3800" b="1" dirty="0" smtClean="0"/>
              <a:t> </a:t>
            </a:r>
          </a:p>
          <a:p>
            <a:pPr algn="just">
              <a:lnSpc>
                <a:spcPct val="140000"/>
              </a:lnSpc>
              <a:buNone/>
            </a:pPr>
            <a:r>
              <a:rPr lang="en-US" sz="3800" b="1" dirty="0" smtClean="0"/>
              <a:t>     Normal </a:t>
            </a:r>
            <a:r>
              <a:rPr lang="en-US" sz="3800" dirty="0" smtClean="0"/>
              <a:t>level of thyroid hormones </a:t>
            </a:r>
            <a:r>
              <a:rPr lang="en-US" sz="3800" dirty="0" smtClean="0">
                <a:sym typeface="Wingdings"/>
              </a:rPr>
              <a:t></a:t>
            </a:r>
            <a:r>
              <a:rPr lang="en-US" sz="3800" dirty="0" smtClean="0"/>
              <a:t> </a:t>
            </a:r>
            <a:r>
              <a:rPr lang="en-US" sz="3800" b="1" dirty="0" smtClean="0"/>
              <a:t>normal</a:t>
            </a:r>
            <a:r>
              <a:rPr lang="en-US" sz="3800" dirty="0" smtClean="0"/>
              <a:t> protein synthesis. </a:t>
            </a:r>
            <a:r>
              <a:rPr lang="en-US" sz="3800" b="1" dirty="0" smtClean="0">
                <a:sym typeface="Wingdings"/>
              </a:rPr>
              <a:t></a:t>
            </a:r>
            <a:r>
              <a:rPr lang="en-US" sz="3800" dirty="0" smtClean="0"/>
              <a:t> Or </a:t>
            </a:r>
            <a:r>
              <a:rPr lang="en-US" sz="3800" b="1" dirty="0" smtClean="0">
                <a:sym typeface="Wingdings"/>
              </a:rPr>
              <a:t></a:t>
            </a:r>
            <a:r>
              <a:rPr lang="en-US" sz="3800" dirty="0" smtClean="0"/>
              <a:t> thyroid hormones </a:t>
            </a:r>
            <a:r>
              <a:rPr lang="en-US" sz="3800" dirty="0" smtClean="0">
                <a:sym typeface="Wingdings"/>
              </a:rPr>
              <a:t></a:t>
            </a:r>
            <a:r>
              <a:rPr lang="en-US" sz="3800" dirty="0" smtClean="0"/>
              <a:t> muscular weakness. </a:t>
            </a:r>
            <a:r>
              <a:rPr lang="en-US" sz="3800" b="1" i="1" dirty="0" err="1" smtClean="0"/>
              <a:t>Thyrotoxic</a:t>
            </a:r>
            <a:r>
              <a:rPr lang="en-US" sz="3800" b="1" i="1" dirty="0" smtClean="0"/>
              <a:t> </a:t>
            </a:r>
            <a:r>
              <a:rPr lang="en-US" sz="3800" b="1" i="1" dirty="0" err="1" smtClean="0"/>
              <a:t>myopathy</a:t>
            </a:r>
            <a:r>
              <a:rPr lang="en-US" sz="3800" b="1" i="1" dirty="0" smtClean="0"/>
              <a:t> occurs with </a:t>
            </a:r>
            <a:r>
              <a:rPr lang="en-US" sz="3800" b="1" i="1" dirty="0" err="1" smtClean="0"/>
              <a:t>thyrotoxicosis</a:t>
            </a:r>
            <a:r>
              <a:rPr lang="en-US" sz="3800" b="1" i="1" dirty="0" smtClean="0"/>
              <a:t>.</a:t>
            </a:r>
            <a:endParaRPr lang="en-US" sz="3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20000" cy="533400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Regulation of thyroid hormone secretion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066800"/>
            <a:ext cx="5410200" cy="56388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s://www.aacc.org/~/media/images/cln/articles/2013/may/thyroidfunction.gif?la=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447800"/>
            <a:ext cx="2514600" cy="4419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16118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001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1204658"/>
          </a:xfrm>
          <a:solidFill>
            <a:srgbClr val="2818FA"/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THYROID HORMONE RECEPTORS</a:t>
            </a:r>
            <a:br>
              <a:rPr lang="en-US" sz="3600" b="1" dirty="0" smtClean="0">
                <a:solidFill>
                  <a:srgbClr val="FFFF00"/>
                </a:solidFill>
              </a:rPr>
            </a:br>
            <a:r>
              <a:rPr lang="en-US" sz="3600" b="1" dirty="0" smtClean="0">
                <a:solidFill>
                  <a:srgbClr val="FFFF00"/>
                </a:solidFill>
              </a:rPr>
              <a:t>AND MECHANISM OF ACTION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534400" cy="4525963"/>
          </a:xfrm>
        </p:spPr>
        <p:txBody>
          <a:bodyPr>
            <a:normAutofit/>
          </a:bodyPr>
          <a:lstStyle/>
          <a:p>
            <a:pPr lvl="0" algn="just">
              <a:lnSpc>
                <a:spcPct val="120000"/>
              </a:lnSpc>
            </a:pPr>
            <a:r>
              <a:rPr lang="en-US" sz="2400" dirty="0" smtClean="0"/>
              <a:t>The receptors of thyroid hormones present </a:t>
            </a:r>
            <a:r>
              <a:rPr lang="en-US" sz="2400" b="1" dirty="0" smtClean="0"/>
              <a:t>in nuclei.</a:t>
            </a:r>
            <a:endParaRPr lang="en-US" sz="2400" dirty="0" smtClean="0"/>
          </a:p>
          <a:p>
            <a:pPr lvl="0" algn="just">
              <a:lnSpc>
                <a:spcPct val="120000"/>
              </a:lnSpc>
            </a:pPr>
            <a:r>
              <a:rPr lang="en-US" sz="2400" dirty="0" smtClean="0"/>
              <a:t>Thyroid hormone-receptor complex binds to DNA </a:t>
            </a:r>
            <a:r>
              <a:rPr lang="en-US" sz="2400" dirty="0" smtClean="0">
                <a:sym typeface="Wingdings"/>
              </a:rPr>
              <a:t> </a:t>
            </a:r>
            <a:r>
              <a:rPr lang="en-US" sz="2400" dirty="0" smtClean="0"/>
              <a:t> expression of specific genes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formation of mRNA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production of enzymes.</a:t>
            </a:r>
          </a:p>
          <a:p>
            <a:pPr lvl="0" algn="just">
              <a:lnSpc>
                <a:spcPct val="120000"/>
              </a:lnSpc>
            </a:pPr>
            <a:r>
              <a:rPr lang="en-US" sz="2400" b="1" dirty="0" smtClean="0"/>
              <a:t>Types of thyroid hormone receptors: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en-US" sz="2400" b="1" u="sng" dirty="0" smtClean="0"/>
              <a:t>1- </a:t>
            </a:r>
            <a:r>
              <a:rPr lang="en-US" sz="2400" b="1" u="sng" dirty="0" err="1" smtClean="0"/>
              <a:t>hTR</a:t>
            </a:r>
            <a:r>
              <a:rPr lang="el-GR" sz="2400" b="1" u="sng" dirty="0" smtClean="0"/>
              <a:t>α</a:t>
            </a:r>
            <a:r>
              <a:rPr lang="en-US" sz="2400" b="1" u="sng" dirty="0" smtClean="0"/>
              <a:t> receptors: 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en-US" sz="2200" dirty="0" smtClean="0"/>
              <a:t>(for general metabolic function </a:t>
            </a:r>
            <a:r>
              <a:rPr lang="en-US" sz="2200" b="1" u="sng" dirty="0" smtClean="0"/>
              <a:t>a</a:t>
            </a:r>
            <a:r>
              <a:rPr lang="en-US" sz="2200" dirty="0" smtClean="0"/>
              <a:t>ll over the body).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en-US" sz="2400" b="1" u="sng" dirty="0" smtClean="0"/>
              <a:t>2- </a:t>
            </a:r>
            <a:r>
              <a:rPr lang="en-US" sz="2400" b="1" u="sng" dirty="0" err="1" smtClean="0"/>
              <a:t>hTR</a:t>
            </a:r>
            <a:r>
              <a:rPr lang="el-GR" sz="2400" b="1" u="sng" dirty="0" smtClean="0"/>
              <a:t>β</a:t>
            </a:r>
            <a:r>
              <a:rPr lang="en-US" sz="2400" b="1" u="sng" dirty="0" smtClean="0"/>
              <a:t> receptors: 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en-US" sz="2200" dirty="0" smtClean="0"/>
              <a:t>In </a:t>
            </a:r>
            <a:r>
              <a:rPr lang="en-US" sz="2200" b="1" u="sng" dirty="0" smtClean="0"/>
              <a:t>B</a:t>
            </a:r>
            <a:r>
              <a:rPr lang="en-US" sz="2200" dirty="0" smtClean="0"/>
              <a:t>rain (for development &amp; TSH secretion).</a:t>
            </a:r>
          </a:p>
          <a:p>
            <a:endParaRPr lang="en-US" dirty="0"/>
          </a:p>
        </p:txBody>
      </p:sp>
      <p:pic>
        <p:nvPicPr>
          <p:cNvPr id="4" name="Picture 2" descr="https://encrypted-tbn2.gstatic.com/images?q=tbn:ANd9GcQX5rOcfddNJe68atiLkmzAh5tkVOrgNIwRR-A3gE4Mj9Ccpz4U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276600"/>
            <a:ext cx="2895600" cy="3429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95542"/>
            <a:ext cx="6324600" cy="823658"/>
          </a:xfrm>
          <a:solidFill>
            <a:srgbClr val="2818FA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Objectives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534400" cy="5029200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en-US" sz="2800" b="1" dirty="0"/>
              <a:t>The student should be able to:</a:t>
            </a:r>
          </a:p>
          <a:p>
            <a:pPr lvl="0" algn="just"/>
            <a:r>
              <a:rPr lang="en-US" sz="2800" dirty="0" smtClean="0"/>
              <a:t>Describe </a:t>
            </a:r>
            <a:r>
              <a:rPr lang="en-US" sz="2800" b="1" dirty="0" smtClean="0"/>
              <a:t>thyroid </a:t>
            </a:r>
            <a:r>
              <a:rPr lang="en-US" sz="2800" b="1" dirty="0"/>
              <a:t>uptake of iodine</a:t>
            </a:r>
            <a:r>
              <a:rPr lang="en-US" sz="2800" b="1" dirty="0" smtClean="0"/>
              <a:t>.</a:t>
            </a:r>
            <a:endParaRPr lang="en-US" sz="2800" b="1" dirty="0"/>
          </a:p>
          <a:p>
            <a:pPr lvl="0" algn="just"/>
            <a:r>
              <a:rPr lang="en-US" sz="2800" dirty="0" smtClean="0"/>
              <a:t>Know </a:t>
            </a:r>
            <a:r>
              <a:rPr lang="en-US" sz="2800" dirty="0"/>
              <a:t>basic steps involved </a:t>
            </a:r>
            <a:r>
              <a:rPr lang="en-US" sz="2800" dirty="0" smtClean="0"/>
              <a:t>in </a:t>
            </a:r>
            <a:r>
              <a:rPr lang="en-US" sz="2800" b="1" dirty="0"/>
              <a:t>biosynthesis of T3 </a:t>
            </a:r>
            <a:r>
              <a:rPr lang="en-US" sz="2800" b="1" dirty="0" smtClean="0"/>
              <a:t>&amp; </a:t>
            </a:r>
            <a:r>
              <a:rPr lang="en-US" sz="2800" b="1" dirty="0"/>
              <a:t>T4.</a:t>
            </a:r>
          </a:p>
          <a:p>
            <a:pPr lvl="0" algn="just"/>
            <a:r>
              <a:rPr lang="en-US" sz="2800" dirty="0" smtClean="0"/>
              <a:t>Identify </a:t>
            </a:r>
            <a:r>
              <a:rPr lang="en-US" sz="2800" dirty="0"/>
              <a:t>the bound </a:t>
            </a:r>
            <a:r>
              <a:rPr lang="en-US" sz="2800" dirty="0" smtClean="0"/>
              <a:t>forms of </a:t>
            </a:r>
            <a:r>
              <a:rPr lang="en-US" sz="2800" dirty="0"/>
              <a:t>T3 and T4 in circulation.</a:t>
            </a:r>
          </a:p>
          <a:p>
            <a:pPr lvl="0" algn="just"/>
            <a:r>
              <a:rPr lang="en-US" sz="2800" dirty="0" smtClean="0"/>
              <a:t>Know </a:t>
            </a:r>
            <a:r>
              <a:rPr lang="en-US" sz="2800" b="1" dirty="0" smtClean="0"/>
              <a:t>the </a:t>
            </a:r>
            <a:r>
              <a:rPr lang="en-US" sz="2800" b="1" dirty="0"/>
              <a:t>biological </a:t>
            </a:r>
            <a:r>
              <a:rPr lang="en-US" sz="2800" b="1" dirty="0" smtClean="0"/>
              <a:t>effects of T3 and T4.</a:t>
            </a:r>
            <a:endParaRPr lang="en-US" sz="2800" b="1" dirty="0"/>
          </a:p>
          <a:p>
            <a:pPr lvl="0" algn="just"/>
            <a:r>
              <a:rPr lang="en-US" sz="2800" dirty="0" smtClean="0"/>
              <a:t>Describe the regulation of thyroid hormones secretion.</a:t>
            </a:r>
          </a:p>
          <a:p>
            <a:pPr lvl="0" algn="just"/>
            <a:r>
              <a:rPr lang="en-US" sz="2800" dirty="0" smtClean="0"/>
              <a:t>Know </a:t>
            </a:r>
            <a:r>
              <a:rPr lang="en-US" sz="2800" b="1" dirty="0" smtClean="0"/>
              <a:t>thyroid function tests.</a:t>
            </a:r>
          </a:p>
          <a:p>
            <a:pPr lvl="0" algn="just"/>
            <a:r>
              <a:rPr lang="en-US" sz="2800" dirty="0" smtClean="0"/>
              <a:t>Identify </a:t>
            </a:r>
            <a:r>
              <a:rPr lang="en-US" sz="2800" b="1" dirty="0" smtClean="0"/>
              <a:t>thyroid hormone receptors. </a:t>
            </a:r>
          </a:p>
          <a:p>
            <a:pPr lvl="0" algn="just"/>
            <a:r>
              <a:rPr lang="en-US" sz="2800" dirty="0" smtClean="0"/>
              <a:t>Describe </a:t>
            </a:r>
            <a:r>
              <a:rPr lang="en-US" sz="2800" b="1" dirty="0" smtClean="0"/>
              <a:t>thyroid hormone resistance.</a:t>
            </a:r>
          </a:p>
          <a:p>
            <a:pPr lvl="0" algn="just"/>
            <a:r>
              <a:rPr lang="en-US" sz="2800" b="1" dirty="0" err="1" smtClean="0"/>
              <a:t>Thyrocalcitonin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30498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classconnection.s3.amazonaws.com/94/flashcards/1500094/jpg/action_of_thyroid_hormones1335848630736.jpg"/>
          <p:cNvPicPr>
            <a:picLocks noChangeAspect="1" noChangeArrowheads="1"/>
          </p:cNvPicPr>
          <p:nvPr/>
        </p:nvPicPr>
        <p:blipFill>
          <a:blip r:embed="rId2"/>
          <a:srcRect t="16560" r="8561"/>
          <a:stretch>
            <a:fillRect/>
          </a:stretch>
        </p:blipFill>
        <p:spPr bwMode="auto">
          <a:xfrm>
            <a:off x="228600" y="381000"/>
            <a:ext cx="86868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747458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THYROID HORMONE RESISTANCE</a:t>
            </a:r>
            <a:br>
              <a:rPr lang="en-US" b="1" dirty="0" smtClean="0">
                <a:solidFill>
                  <a:srgbClr val="FFFF00"/>
                </a:solidFill>
              </a:rPr>
            </a:b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u="sng" dirty="0" smtClean="0"/>
              <a:t>Pituitary resistance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 smtClean="0"/>
              <a:t>   </a:t>
            </a:r>
            <a:r>
              <a:rPr lang="en-US" dirty="0" smtClean="0"/>
              <a:t>a </a:t>
            </a:r>
            <a:r>
              <a:rPr lang="en-US" dirty="0" smtClean="0"/>
              <a:t>resistance to effect of T</a:t>
            </a:r>
            <a:r>
              <a:rPr lang="en-US" baseline="-25000" dirty="0" smtClean="0"/>
              <a:t>3</a:t>
            </a:r>
            <a:r>
              <a:rPr lang="en-US" dirty="0" smtClean="0"/>
              <a:t> and T</a:t>
            </a:r>
            <a:r>
              <a:rPr lang="en-US" baseline="-25000" dirty="0" smtClean="0"/>
              <a:t>4</a:t>
            </a:r>
            <a:r>
              <a:rPr lang="en-US" dirty="0" smtClean="0"/>
              <a:t> in </a:t>
            </a:r>
            <a:r>
              <a:rPr lang="en-US" b="1" u="sng" dirty="0" smtClean="0"/>
              <a:t>B</a:t>
            </a:r>
            <a:r>
              <a:rPr lang="en-US" dirty="0" smtClean="0"/>
              <a:t>rain &amp; </a:t>
            </a:r>
            <a:r>
              <a:rPr lang="en-US" b="1" u="sng" dirty="0" smtClean="0"/>
              <a:t>P</a:t>
            </a:r>
            <a:r>
              <a:rPr lang="en-US" dirty="0" smtClean="0"/>
              <a:t>ituitary due to defect in </a:t>
            </a:r>
            <a:r>
              <a:rPr lang="en-US" u="sng" dirty="0" err="1" smtClean="0"/>
              <a:t>hTR</a:t>
            </a:r>
            <a:r>
              <a:rPr lang="el-GR" b="1" u="sng" dirty="0" smtClean="0"/>
              <a:t>β</a:t>
            </a:r>
            <a:r>
              <a:rPr lang="en-US" u="sng" dirty="0" smtClean="0"/>
              <a:t> receptors</a:t>
            </a:r>
            <a:r>
              <a:rPr lang="en-US" dirty="0" smtClean="0"/>
              <a:t>. Patients are not clinically hypothyroid (high plasma levels of T</a:t>
            </a:r>
            <a:r>
              <a:rPr lang="en-US" baseline="-25000" dirty="0" smtClean="0"/>
              <a:t>3</a:t>
            </a:r>
            <a:r>
              <a:rPr lang="en-US" dirty="0" smtClean="0"/>
              <a:t> and T</a:t>
            </a:r>
            <a:r>
              <a:rPr lang="en-US" baseline="-25000" dirty="0" smtClean="0"/>
              <a:t>4</a:t>
            </a:r>
            <a:r>
              <a:rPr lang="en-US" dirty="0" smtClean="0"/>
              <a:t> and </a:t>
            </a:r>
            <a:r>
              <a:rPr lang="en-US" dirty="0" err="1" smtClean="0"/>
              <a:t>hTR</a:t>
            </a:r>
            <a:r>
              <a:rPr lang="el-GR" dirty="0" smtClean="0"/>
              <a:t>α</a:t>
            </a:r>
            <a:r>
              <a:rPr lang="en-US" dirty="0" smtClean="0"/>
              <a:t> receptors are unaffected). High non-suppressible TSH.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b="1" u="sng" dirty="0" smtClean="0"/>
              <a:t>Attention Deficit - Hyperactivity Disorder:</a:t>
            </a:r>
            <a:r>
              <a:rPr lang="en-US" u="sng" dirty="0" smtClean="0"/>
              <a:t> </a:t>
            </a:r>
            <a:r>
              <a:rPr lang="en-US" dirty="0" smtClean="0"/>
              <a:t>Children who are overactive and impulsive with thyroid hormone resistance (resistance </a:t>
            </a:r>
            <a:r>
              <a:rPr lang="en-US" dirty="0" smtClean="0"/>
              <a:t>may be in </a:t>
            </a:r>
            <a:r>
              <a:rPr lang="en-US" u="sng" dirty="0" err="1" smtClean="0"/>
              <a:t>hTR</a:t>
            </a:r>
            <a:r>
              <a:rPr lang="el-GR" b="1" u="sng" dirty="0" smtClean="0"/>
              <a:t>β</a:t>
            </a:r>
            <a:r>
              <a:rPr lang="en-US" u="sng" dirty="0" smtClean="0"/>
              <a:t> receptors)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95542"/>
            <a:ext cx="4343400" cy="747458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CALCITONIN</a:t>
            </a:r>
            <a:br>
              <a:rPr lang="en-US" b="1" dirty="0" smtClean="0">
                <a:solidFill>
                  <a:srgbClr val="FFFF00"/>
                </a:solidFill>
              </a:rPr>
            </a:b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754563"/>
          </a:xfrm>
        </p:spPr>
        <p:txBody>
          <a:bodyPr>
            <a:normAutofit fontScale="92500"/>
          </a:bodyPr>
          <a:lstStyle/>
          <a:p>
            <a:pPr lvl="0" algn="just"/>
            <a:r>
              <a:rPr lang="en-US" b="1" dirty="0" smtClean="0"/>
              <a:t>C</a:t>
            </a:r>
            <a:r>
              <a:rPr lang="en-US" dirty="0" smtClean="0"/>
              <a:t>a</a:t>
            </a:r>
            <a:r>
              <a:rPr lang="en-US" baseline="30000" dirty="0" smtClean="0"/>
              <a:t>++</a:t>
            </a:r>
            <a:r>
              <a:rPr lang="en-US" dirty="0" smtClean="0"/>
              <a:t> lowering hormone, secreted by </a:t>
            </a:r>
            <a:r>
              <a:rPr lang="en-US" dirty="0" err="1" smtClean="0"/>
              <a:t>parafollicular</a:t>
            </a:r>
            <a:r>
              <a:rPr lang="en-US" dirty="0" smtClean="0"/>
              <a:t> </a:t>
            </a:r>
            <a:r>
              <a:rPr lang="en-US" b="1" dirty="0" smtClean="0"/>
              <a:t>C</a:t>
            </a:r>
            <a:r>
              <a:rPr lang="en-US" dirty="0" smtClean="0"/>
              <a:t> (</a:t>
            </a:r>
            <a:r>
              <a:rPr lang="en-US" b="1" dirty="0" smtClean="0"/>
              <a:t>C</a:t>
            </a:r>
            <a:r>
              <a:rPr lang="en-US" dirty="0" smtClean="0"/>
              <a:t>lear) cells. Polypeptide hormone with MW </a:t>
            </a:r>
            <a:r>
              <a:rPr lang="en-US" b="1" dirty="0" smtClean="0"/>
              <a:t>3600</a:t>
            </a:r>
            <a:r>
              <a:rPr lang="en-US" dirty="0" smtClean="0"/>
              <a:t>. It is secreted due to </a:t>
            </a:r>
            <a:r>
              <a:rPr lang="en-US" dirty="0" smtClean="0">
                <a:sym typeface="Wingdings"/>
              </a:rPr>
              <a:t> </a:t>
            </a:r>
            <a:r>
              <a:rPr lang="en-US" dirty="0" smtClean="0"/>
              <a:t>Ca</a:t>
            </a:r>
            <a:r>
              <a:rPr lang="en-US" baseline="30000" dirty="0" smtClean="0"/>
              <a:t>++</a:t>
            </a:r>
            <a:r>
              <a:rPr lang="en-US" dirty="0" smtClean="0"/>
              <a:t> level in plasma.</a:t>
            </a:r>
          </a:p>
          <a:p>
            <a:pPr lvl="0" algn="just"/>
            <a:endParaRPr lang="en-US" b="1" u="sng" dirty="0" smtClean="0"/>
          </a:p>
          <a:p>
            <a:pPr lvl="0" algn="just"/>
            <a:r>
              <a:rPr lang="en-US" b="1" u="sng" dirty="0" smtClean="0"/>
              <a:t>Action </a:t>
            </a:r>
            <a:r>
              <a:rPr lang="en-US" b="1" u="sng" dirty="0" smtClean="0"/>
              <a:t>of </a:t>
            </a:r>
            <a:r>
              <a:rPr lang="en-US" b="1" u="sng" dirty="0" err="1" smtClean="0"/>
              <a:t>calcitonin</a:t>
            </a:r>
            <a:r>
              <a:rPr lang="en-US" b="1" u="sng" dirty="0" smtClean="0"/>
              <a:t>: </a:t>
            </a:r>
            <a:endParaRPr lang="en-US" dirty="0" smtClean="0"/>
          </a:p>
          <a:p>
            <a:pPr marL="514350" lvl="0" indent="-514350" algn="just">
              <a:buFont typeface="+mj-lt"/>
              <a:buAutoNum type="arabicParenR"/>
            </a:pPr>
            <a:r>
              <a:rPr lang="en-US" b="1" dirty="0" smtClean="0">
                <a:sym typeface="Wingdings"/>
              </a:rPr>
              <a:t></a:t>
            </a:r>
            <a:r>
              <a:rPr lang="en-US" b="1" dirty="0" smtClean="0"/>
              <a:t> plasma Ca</a:t>
            </a:r>
            <a:r>
              <a:rPr lang="en-US" b="1" baseline="30000" dirty="0" smtClean="0"/>
              <a:t>++</a:t>
            </a:r>
            <a:r>
              <a:rPr lang="en-US" b="1" dirty="0" smtClean="0"/>
              <a:t> level </a:t>
            </a:r>
            <a:r>
              <a:rPr lang="en-US" dirty="0" smtClean="0"/>
              <a:t>by </a:t>
            </a:r>
            <a:r>
              <a:rPr lang="en-US" dirty="0" smtClean="0">
                <a:sym typeface="Wingdings"/>
              </a:rPr>
              <a:t></a:t>
            </a:r>
            <a:r>
              <a:rPr lang="en-US" dirty="0" smtClean="0"/>
              <a:t> mobilization of Ca</a:t>
            </a:r>
            <a:r>
              <a:rPr lang="en-US" baseline="30000" dirty="0" smtClean="0"/>
              <a:t>++</a:t>
            </a:r>
            <a:r>
              <a:rPr lang="en-US" dirty="0" smtClean="0"/>
              <a:t> from bone &amp; </a:t>
            </a:r>
            <a:r>
              <a:rPr lang="en-US" b="1" dirty="0" smtClean="0"/>
              <a:t>block action of PTH.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b="1" dirty="0" smtClean="0">
                <a:sym typeface="Wingdings"/>
              </a:rPr>
              <a:t></a:t>
            </a:r>
            <a:r>
              <a:rPr lang="en-US" dirty="0" smtClean="0"/>
              <a:t> </a:t>
            </a:r>
            <a:r>
              <a:rPr lang="en-US" b="1" dirty="0" err="1" smtClean="0"/>
              <a:t>Osteoclast</a:t>
            </a:r>
            <a:r>
              <a:rPr lang="en-US" b="1" dirty="0" smtClean="0"/>
              <a:t> activity </a:t>
            </a:r>
            <a:r>
              <a:rPr lang="en-US" dirty="0" smtClean="0"/>
              <a:t>and number</a:t>
            </a:r>
            <a:r>
              <a:rPr lang="en-US" b="1" dirty="0" smtClean="0"/>
              <a:t> (target cells)</a:t>
            </a:r>
            <a:r>
              <a:rPr lang="en-US" dirty="0" smtClean="0"/>
              <a:t>.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b="1" dirty="0" smtClean="0">
                <a:sym typeface="Wingdings"/>
              </a:rPr>
              <a:t></a:t>
            </a:r>
            <a:r>
              <a:rPr lang="en-US" dirty="0" smtClean="0"/>
              <a:t> </a:t>
            </a:r>
            <a:r>
              <a:rPr lang="en-US" b="1" dirty="0" smtClean="0"/>
              <a:t>Ca</a:t>
            </a:r>
            <a:r>
              <a:rPr lang="en-US" b="1" baseline="30000" dirty="0" smtClean="0"/>
              <a:t>++</a:t>
            </a:r>
            <a:r>
              <a:rPr lang="ar-SA" b="1" dirty="0" smtClean="0"/>
              <a:t> &amp; </a:t>
            </a:r>
            <a:r>
              <a:rPr lang="en-US" b="1" dirty="0" smtClean="0"/>
              <a:t> P0</a:t>
            </a:r>
            <a:r>
              <a:rPr lang="en-US" b="1" baseline="-25000" dirty="0" smtClean="0"/>
              <a:t>4</a:t>
            </a:r>
            <a:r>
              <a:rPr lang="en-US" dirty="0" smtClean="0"/>
              <a:t> excretion in urine.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classconnection.s3.amazonaws.com/773/flashcards/681773/jpg/calcitonin1315169317026.jpg"/>
          <p:cNvPicPr>
            <a:picLocks noChangeAspect="1" noChangeArrowheads="1"/>
          </p:cNvPicPr>
          <p:nvPr/>
        </p:nvPicPr>
        <p:blipFill>
          <a:blip r:embed="rId2"/>
          <a:srcRect b="2118"/>
          <a:stretch>
            <a:fillRect/>
          </a:stretch>
        </p:blipFill>
        <p:spPr bwMode="auto">
          <a:xfrm>
            <a:off x="914400" y="609600"/>
            <a:ext cx="7239000" cy="5562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05800" cy="5745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2800" dirty="0" smtClean="0"/>
              <a:t>والأكم </a:t>
            </a:r>
            <a:r>
              <a:rPr lang="en-US" sz="2800" dirty="0" smtClean="0"/>
              <a:t> </a:t>
            </a:r>
            <a:r>
              <a:rPr lang="ar-SA" sz="2800" dirty="0" smtClean="0"/>
              <a:t> فطاب من طيبهن القاع</a:t>
            </a:r>
            <a:r>
              <a:rPr lang="en-US" sz="2800" dirty="0" smtClean="0"/>
              <a:t> *** </a:t>
            </a:r>
            <a:r>
              <a:rPr lang="ar-SA" sz="2800" dirty="0" smtClean="0"/>
              <a:t>يا خير من دفنت فى القاع أعظمه</a:t>
            </a:r>
            <a:endParaRPr lang="en-US" sz="2800" dirty="0" smtClean="0"/>
          </a:p>
          <a:p>
            <a:pPr algn="ctr">
              <a:buNone/>
            </a:pPr>
            <a:r>
              <a:rPr lang="ar-SA" sz="2800" dirty="0" smtClean="0"/>
              <a:t>نفسي الفداء لقبر أنت ساكنه **** فيه العفاف وفيه الجود والكرم</a:t>
            </a:r>
            <a:r>
              <a:rPr lang="en-US" sz="2800" dirty="0" smtClean="0"/>
              <a:t> </a:t>
            </a:r>
          </a:p>
          <a:p>
            <a:pPr algn="ctr">
              <a:buNone/>
            </a:pPr>
            <a:r>
              <a:rPr lang="ar-SA" sz="1600" b="1" dirty="0" smtClean="0"/>
              <a:t>صلي الله عليه وسلم</a:t>
            </a:r>
            <a:r>
              <a:rPr lang="ar-SA" sz="1600" dirty="0" smtClean="0"/>
              <a:t> </a:t>
            </a:r>
            <a:r>
              <a:rPr lang="en-US" sz="1600" dirty="0" smtClean="0"/>
              <a:t>  </a:t>
            </a:r>
            <a:r>
              <a:rPr lang="ar-SA" sz="1600" b="1" dirty="0" smtClean="0"/>
              <a:t>الأبيات الرائعه مكتوبه على الأعمده التى تلتصق بقبر رسول الله</a:t>
            </a:r>
            <a:r>
              <a:rPr lang="en-US" sz="1600" b="1" dirty="0" smtClean="0"/>
              <a:t> </a:t>
            </a:r>
          </a:p>
          <a:p>
            <a:pPr algn="r">
              <a:buNone/>
            </a:pPr>
            <a:r>
              <a:rPr lang="ar-SA" sz="2400" dirty="0" smtClean="0"/>
              <a:t> </a:t>
            </a:r>
            <a:endParaRPr lang="en-US" sz="2400" dirty="0" smtClean="0"/>
          </a:p>
        </p:txBody>
      </p:sp>
      <p:pic>
        <p:nvPicPr>
          <p:cNvPr id="1026" name="Picture 2" descr="http://www.mobtada.com/uploads/images/1561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828800"/>
            <a:ext cx="6858000" cy="4495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981200" y="3962400"/>
            <a:ext cx="389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sym typeface="Wingdings"/>
              </a:rPr>
              <a:t>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6781800" y="3886200"/>
            <a:ext cx="389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sym typeface="Wingdings"/>
              </a:rPr>
              <a:t></a:t>
            </a:r>
            <a:endParaRPr lang="en-US" sz="2800" dirty="0"/>
          </a:p>
        </p:txBody>
      </p:sp>
      <p:sp>
        <p:nvSpPr>
          <p:cNvPr id="7" name="Rounded Rectangle 6"/>
          <p:cNvSpPr/>
          <p:nvPr/>
        </p:nvSpPr>
        <p:spPr>
          <a:xfrm>
            <a:off x="685800" y="457200"/>
            <a:ext cx="79248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3050"/>
            <a:ext cx="7620000" cy="793750"/>
          </a:xfrm>
          <a:solidFill>
            <a:srgbClr val="2818FA"/>
          </a:solidFill>
        </p:spPr>
        <p:txBody>
          <a:bodyPr anchor="ctr" anchorCtr="0">
            <a:no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Physiologic Anatomy of Thyroid Gland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219200"/>
            <a:ext cx="3733800" cy="48768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>
              <a:lnSpc>
                <a:spcPct val="50000"/>
              </a:lnSpc>
              <a:buFont typeface="Arial" pitchFamily="34" charset="0"/>
              <a:buChar char="•"/>
            </a:pPr>
            <a:endParaRPr lang="en-US" sz="28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800" b="1" u="sng" dirty="0" smtClean="0"/>
              <a:t>Located:</a:t>
            </a:r>
            <a:r>
              <a:rPr lang="en-US" sz="2800" dirty="0" smtClean="0"/>
              <a:t> </a:t>
            </a:r>
          </a:p>
          <a:p>
            <a:pPr algn="just"/>
            <a:r>
              <a:rPr lang="en-US" sz="2800" dirty="0" smtClean="0"/>
              <a:t>immediately below the larynx on each side and anterior to the trachea.</a:t>
            </a:r>
          </a:p>
          <a:p>
            <a:pPr algn="just"/>
            <a:endParaRPr lang="en-US" sz="28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b="1" u="sng" dirty="0" smtClean="0"/>
              <a:t>Secretes: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800" b="1" dirty="0" smtClean="0"/>
              <a:t>Thyroxine (T</a:t>
            </a:r>
            <a:r>
              <a:rPr lang="en-US" sz="2800" b="1" baseline="-25000" dirty="0" smtClean="0"/>
              <a:t>4</a:t>
            </a:r>
            <a:r>
              <a:rPr lang="en-US" sz="2800" b="1" dirty="0" smtClean="0"/>
              <a:t>)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800" b="1" dirty="0" err="1" smtClean="0"/>
              <a:t>Triiodothyronine</a:t>
            </a:r>
            <a:r>
              <a:rPr lang="en-US" sz="2800" b="1" dirty="0" smtClean="0"/>
              <a:t> (T</a:t>
            </a:r>
            <a:r>
              <a:rPr lang="en-US" sz="2800" b="1" baseline="-25000" dirty="0" smtClean="0"/>
              <a:t>3</a:t>
            </a:r>
            <a:r>
              <a:rPr lang="en-US" sz="2800" b="1" dirty="0" smtClean="0"/>
              <a:t>)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800" b="1" dirty="0" err="1" smtClean="0"/>
              <a:t>Calcitonin</a:t>
            </a:r>
            <a:r>
              <a:rPr lang="en-US" sz="2800" b="1" dirty="0" smtClean="0"/>
              <a:t>.</a:t>
            </a:r>
            <a:endParaRPr lang="en-US" sz="2800" dirty="0"/>
          </a:p>
        </p:txBody>
      </p:sp>
      <p:pic>
        <p:nvPicPr>
          <p:cNvPr id="30722" name="Picture 2" descr="http://image.slidesharecdn.com/anatomyofthyroidglandsanteriorviewmedicalimagesforpowerpoint-140710055910-phpapp01/95/anatomy-of-thyroid-glands-anterior-view-medical-images-for-power-point-1-638.jpg?cb=1404971995"/>
          <p:cNvPicPr>
            <a:picLocks noChangeAspect="1" noChangeArrowheads="1"/>
          </p:cNvPicPr>
          <p:nvPr/>
        </p:nvPicPr>
        <p:blipFill>
          <a:blip r:embed="rId2"/>
          <a:srcRect l="1254" b="6472"/>
          <a:stretch>
            <a:fillRect/>
          </a:stretch>
        </p:blipFill>
        <p:spPr bwMode="auto">
          <a:xfrm>
            <a:off x="4114800" y="1219200"/>
            <a:ext cx="4800600" cy="4876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Picture 2" descr="http://image.slidesharecdn.com/anatomyofthyroidglandsanteriorviewmedicalimagesforpowerpoint-140710055910-phpapp01/95/anatomy-of-thyroid-glands-anterior-view-medical-images-for-power-point-1-638.jpg?cb=1404971995"/>
          <p:cNvPicPr>
            <a:picLocks noChangeAspect="1" noChangeArrowheads="1"/>
          </p:cNvPicPr>
          <p:nvPr/>
        </p:nvPicPr>
        <p:blipFill>
          <a:blip r:embed="rId2"/>
          <a:srcRect l="72809" t="71607" b="13779"/>
          <a:stretch>
            <a:fillRect/>
          </a:stretch>
        </p:blipFill>
        <p:spPr bwMode="auto">
          <a:xfrm>
            <a:off x="7467600" y="1219200"/>
            <a:ext cx="144780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29413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95542"/>
            <a:ext cx="5791200" cy="823658"/>
          </a:xfrm>
          <a:solidFill>
            <a:srgbClr val="2818FA"/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THYROID GLAND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754563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b="1" u="sng" dirty="0" smtClean="0"/>
              <a:t> Cells of Thyroid gland</a:t>
            </a:r>
            <a:r>
              <a:rPr lang="en-US" dirty="0" smtClean="0"/>
              <a:t>:</a:t>
            </a:r>
          </a:p>
          <a:p>
            <a:pPr algn="just">
              <a:buNone/>
            </a:pPr>
            <a:r>
              <a:rPr lang="en-US" b="1" dirty="0" smtClean="0"/>
              <a:t>1-</a:t>
            </a:r>
            <a:r>
              <a:rPr lang="en-US" dirty="0" smtClean="0"/>
              <a:t> </a:t>
            </a:r>
            <a:r>
              <a:rPr lang="en-US" b="1" dirty="0" smtClean="0"/>
              <a:t>Follicular A Cells </a:t>
            </a:r>
            <a:r>
              <a:rPr lang="en-US" dirty="0" smtClean="0">
                <a:sym typeface="Wingdings"/>
              </a:rPr>
              <a:t>secrete</a:t>
            </a:r>
            <a:r>
              <a:rPr lang="en-US" dirty="0" smtClean="0"/>
              <a:t> Thyroxine </a:t>
            </a:r>
            <a:r>
              <a:rPr lang="en-US" b="1" dirty="0" smtClean="0"/>
              <a:t>(T</a:t>
            </a:r>
            <a:r>
              <a:rPr lang="en-US" b="1" baseline="-25000" dirty="0" smtClean="0"/>
              <a:t>4</a:t>
            </a:r>
            <a:r>
              <a:rPr lang="en-US" b="1" dirty="0" smtClean="0"/>
              <a:t>)</a:t>
            </a:r>
            <a:r>
              <a:rPr lang="en-US" dirty="0" smtClean="0"/>
              <a:t> &amp; Tri </a:t>
            </a:r>
            <a:r>
              <a:rPr lang="en-US" dirty="0" err="1" smtClean="0"/>
              <a:t>iodothyronine</a:t>
            </a:r>
            <a:r>
              <a:rPr lang="en-US" dirty="0" smtClean="0"/>
              <a:t> </a:t>
            </a:r>
            <a:r>
              <a:rPr lang="en-US" b="1" dirty="0" smtClean="0"/>
              <a:t>(T</a:t>
            </a:r>
            <a:r>
              <a:rPr lang="en-US" b="1" baseline="-25000" dirty="0" smtClean="0"/>
              <a:t>3</a:t>
            </a:r>
            <a:r>
              <a:rPr lang="en-US" b="1" dirty="0" smtClean="0"/>
              <a:t>)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b="1" dirty="0" smtClean="0"/>
              <a:t>2- </a:t>
            </a:r>
            <a:r>
              <a:rPr lang="en-US" dirty="0" smtClean="0"/>
              <a:t>  </a:t>
            </a:r>
            <a:r>
              <a:rPr lang="en-US" b="1" dirty="0" err="1" smtClean="0"/>
              <a:t>Parafollicular</a:t>
            </a:r>
            <a:r>
              <a:rPr lang="en-US" b="1" dirty="0" smtClean="0"/>
              <a:t> </a:t>
            </a:r>
            <a:r>
              <a:rPr lang="en-US" b="1" u="heavy" dirty="0" smtClean="0"/>
              <a:t>C</a:t>
            </a:r>
            <a:r>
              <a:rPr lang="en-US" dirty="0" smtClean="0"/>
              <a:t> Cells </a:t>
            </a:r>
            <a:r>
              <a:rPr lang="en-US" dirty="0" smtClean="0">
                <a:sym typeface="Wingdings"/>
              </a:rPr>
              <a:t>secrete</a:t>
            </a:r>
            <a:r>
              <a:rPr lang="en-US" b="1" dirty="0" smtClean="0"/>
              <a:t> </a:t>
            </a:r>
            <a:r>
              <a:rPr lang="en-US" b="1" dirty="0" err="1" smtClean="0"/>
              <a:t>Thyro</a:t>
            </a:r>
            <a:r>
              <a:rPr lang="en-US" b="1" u="heavy" dirty="0" err="1" smtClean="0"/>
              <a:t>C</a:t>
            </a:r>
            <a:r>
              <a:rPr lang="en-US" b="1" dirty="0" err="1" smtClean="0"/>
              <a:t>alcitonin</a:t>
            </a:r>
            <a:r>
              <a:rPr lang="en-US" b="1" dirty="0" smtClean="0"/>
              <a:t>.</a:t>
            </a:r>
            <a:endParaRPr lang="en-US" dirty="0" smtClean="0"/>
          </a:p>
          <a:p>
            <a:pPr algn="just">
              <a:buNone/>
            </a:pPr>
            <a:endParaRPr lang="en-US" b="1" u="sng" dirty="0" smtClean="0"/>
          </a:p>
          <a:p>
            <a:pPr algn="just">
              <a:buFont typeface="Wingdings" pitchFamily="2" charset="2"/>
              <a:buChar char="q"/>
            </a:pPr>
            <a:r>
              <a:rPr lang="en-US" b="1" u="sng" dirty="0" smtClean="0"/>
              <a:t> Functions of Thyroid gland: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     Required for</a:t>
            </a:r>
          </a:p>
          <a:p>
            <a:pPr algn="just"/>
            <a:r>
              <a:rPr lang="en-US" b="1" dirty="0" smtClean="0"/>
              <a:t>1- Normal metabolism.  </a:t>
            </a:r>
          </a:p>
          <a:p>
            <a:pPr algn="just"/>
            <a:r>
              <a:rPr lang="en-US" b="1" dirty="0" smtClean="0"/>
              <a:t>2- Growth &amp; maturation.    </a:t>
            </a:r>
          </a:p>
          <a:p>
            <a:pPr algn="just"/>
            <a:r>
              <a:rPr lang="en-US" b="1" dirty="0" smtClean="0"/>
              <a:t>3- Ca</a:t>
            </a:r>
            <a:r>
              <a:rPr lang="en-US" b="1" baseline="30000" dirty="0" smtClean="0"/>
              <a:t>+2</a:t>
            </a:r>
            <a:r>
              <a:rPr lang="en-US" b="1" dirty="0" smtClean="0"/>
              <a:t> regulation.</a:t>
            </a:r>
            <a:endParaRPr lang="en-US" b="1" dirty="0"/>
          </a:p>
        </p:txBody>
      </p:sp>
      <p:pic>
        <p:nvPicPr>
          <p:cNvPr id="29700" name="Picture 4" descr="http://people.upei.ca/bate/assets/images/3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200400"/>
            <a:ext cx="3486150" cy="304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540628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10600" cy="762000"/>
          </a:xfrm>
          <a:solidFill>
            <a:srgbClr val="2818FA"/>
          </a:solidFill>
        </p:spPr>
        <p:txBody>
          <a:bodyPr>
            <a:noAutofit/>
          </a:bodyPr>
          <a:lstStyle/>
          <a:p>
            <a:pPr lvl="0"/>
            <a:r>
              <a:rPr lang="en-US" sz="3600" b="1" dirty="0" smtClean="0">
                <a:solidFill>
                  <a:srgbClr val="FFFF00"/>
                </a:solidFill>
              </a:rPr>
              <a:t>Formation &amp; Secretion of thyroid hormones</a:t>
            </a:r>
            <a:endParaRPr lang="en-US" sz="3600" dirty="0" smtClean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410200"/>
          </a:xfrm>
        </p:spPr>
        <p:txBody>
          <a:bodyPr>
            <a:noAutofit/>
          </a:bodyPr>
          <a:lstStyle/>
          <a:p>
            <a:pPr marL="514350" lvl="0" indent="-514350" algn="just">
              <a:buNone/>
            </a:pPr>
            <a:r>
              <a:rPr lang="en-US" sz="2400" b="1" u="sng" dirty="0" smtClean="0"/>
              <a:t>1) Iodide Trap (iodide pump):</a:t>
            </a:r>
            <a:endParaRPr lang="en-US" sz="2400" dirty="0" smtClean="0"/>
          </a:p>
          <a:p>
            <a:pPr lvl="0" algn="just"/>
            <a:r>
              <a:rPr lang="en-US" sz="2400" dirty="0" smtClean="0"/>
              <a:t>It is an </a:t>
            </a:r>
            <a:r>
              <a:rPr lang="en-US" sz="2400" b="1" dirty="0" smtClean="0"/>
              <a:t>active</a:t>
            </a:r>
            <a:r>
              <a:rPr lang="en-US" sz="2400" dirty="0" smtClean="0"/>
              <a:t> transport mechanism in basal membrane.</a:t>
            </a:r>
          </a:p>
          <a:p>
            <a:pPr lvl="0" algn="just"/>
            <a:r>
              <a:rPr lang="en-US" sz="2400" dirty="0" smtClean="0"/>
              <a:t>Intra-cellular thyroid iodide /plasma iodide ratio = </a:t>
            </a:r>
            <a:r>
              <a:rPr lang="en-US" sz="2400" b="1" dirty="0" smtClean="0"/>
              <a:t>50 : 1</a:t>
            </a:r>
            <a:endParaRPr lang="en-US" sz="2400" dirty="0" smtClean="0"/>
          </a:p>
          <a:p>
            <a:pPr lvl="0" algn="just"/>
            <a:r>
              <a:rPr lang="en-US" sz="2400" dirty="0" smtClean="0"/>
              <a:t>Stimulated by TSH &amp; Inhibited by </a:t>
            </a:r>
            <a:r>
              <a:rPr lang="en-US" sz="2400" i="1" dirty="0" err="1" smtClean="0"/>
              <a:t>Thiocyanate</a:t>
            </a:r>
            <a:r>
              <a:rPr lang="en-US" sz="2400" i="1" dirty="0" smtClean="0"/>
              <a:t> &amp; </a:t>
            </a:r>
            <a:r>
              <a:rPr lang="en-US" sz="2400" i="1" dirty="0" err="1" smtClean="0"/>
              <a:t>Perchlorate</a:t>
            </a:r>
            <a:r>
              <a:rPr lang="en-US" sz="2400" i="1" dirty="0" smtClean="0"/>
              <a:t> ions.</a:t>
            </a:r>
            <a:endParaRPr lang="en-US" sz="2400" dirty="0" smtClean="0"/>
          </a:p>
          <a:p>
            <a:pPr marL="514350" lvl="0" indent="-514350" algn="just">
              <a:lnSpc>
                <a:spcPct val="50000"/>
              </a:lnSpc>
              <a:buNone/>
            </a:pPr>
            <a:endParaRPr lang="en-US" sz="2400" b="1" u="sng" dirty="0" smtClean="0"/>
          </a:p>
          <a:p>
            <a:pPr marL="514350" lvl="0" indent="-514350" algn="just">
              <a:buNone/>
            </a:pPr>
            <a:r>
              <a:rPr lang="en-US" sz="2400" b="1" u="sng" dirty="0" smtClean="0"/>
              <a:t>2) Oxidation of Iodide to Iodine:</a:t>
            </a:r>
            <a:endParaRPr lang="en-US" sz="2400" dirty="0" smtClean="0"/>
          </a:p>
          <a:p>
            <a:pPr lvl="0" algn="just"/>
            <a:r>
              <a:rPr lang="en-US" sz="2400" dirty="0" smtClean="0"/>
              <a:t>Oxidation by </a:t>
            </a:r>
            <a:r>
              <a:rPr lang="en-US" sz="2400" b="1" dirty="0" err="1" smtClean="0"/>
              <a:t>peroxidase</a:t>
            </a:r>
            <a:r>
              <a:rPr lang="en-US" sz="2400" dirty="0" smtClean="0"/>
              <a:t> enzyme in apical membrane.</a:t>
            </a:r>
          </a:p>
          <a:p>
            <a:pPr lvl="0" algn="just"/>
            <a:r>
              <a:rPr lang="en-US" sz="2400" dirty="0" smtClean="0"/>
              <a:t>Inhibited by </a:t>
            </a:r>
            <a:r>
              <a:rPr lang="en-US" sz="2400" i="1" dirty="0" err="1" smtClean="0"/>
              <a:t>Thiouracil</a:t>
            </a:r>
            <a:r>
              <a:rPr lang="en-US" sz="2400" i="1" dirty="0" smtClean="0"/>
              <a:t> &amp; </a:t>
            </a:r>
            <a:r>
              <a:rPr lang="en-US" sz="2400" b="1" i="1" u="sng" dirty="0" err="1" smtClean="0"/>
              <a:t>C</a:t>
            </a:r>
            <a:r>
              <a:rPr lang="en-US" sz="2400" i="1" dirty="0" err="1" smtClean="0"/>
              <a:t>arbimazol</a:t>
            </a:r>
            <a:r>
              <a:rPr lang="en-US" sz="2400" i="1" dirty="0" smtClean="0"/>
              <a:t> </a:t>
            </a:r>
            <a:r>
              <a:rPr lang="en-US" sz="2400" dirty="0" smtClean="0"/>
              <a:t>(by </a:t>
            </a:r>
            <a:r>
              <a:rPr lang="en-US" sz="2400" b="1" u="sng" dirty="0" smtClean="0"/>
              <a:t>C</a:t>
            </a:r>
            <a:r>
              <a:rPr lang="en-US" sz="2400" dirty="0" smtClean="0"/>
              <a:t>ompetitive inhibition).</a:t>
            </a:r>
          </a:p>
          <a:p>
            <a:pPr lvl="0" algn="just">
              <a:lnSpc>
                <a:spcPct val="50000"/>
              </a:lnSpc>
              <a:buNone/>
            </a:pPr>
            <a:endParaRPr lang="en-US" sz="2400" b="1" u="sng" dirty="0" smtClean="0"/>
          </a:p>
          <a:p>
            <a:pPr lvl="0" algn="just">
              <a:buNone/>
            </a:pPr>
            <a:r>
              <a:rPr lang="en-US" sz="2400" b="1" u="sng" dirty="0" smtClean="0"/>
              <a:t>3) Iodination of Tyrosine:</a:t>
            </a:r>
            <a:endParaRPr lang="en-US" sz="2400" dirty="0" smtClean="0"/>
          </a:p>
          <a:p>
            <a:pPr lvl="0" algn="just"/>
            <a:r>
              <a:rPr lang="en-US" sz="2400" dirty="0" err="1" smtClean="0"/>
              <a:t>Organification</a:t>
            </a:r>
            <a:r>
              <a:rPr lang="en-US" sz="2400" dirty="0" smtClean="0"/>
              <a:t> of iodine to form </a:t>
            </a:r>
            <a:r>
              <a:rPr lang="en-US" sz="2400" dirty="0" err="1" smtClean="0"/>
              <a:t>Monoiodotyrosine</a:t>
            </a:r>
            <a:r>
              <a:rPr lang="en-US" sz="2400" dirty="0" smtClean="0"/>
              <a:t> </a:t>
            </a:r>
            <a:r>
              <a:rPr lang="en-US" sz="2400" b="1" dirty="0" smtClean="0"/>
              <a:t>(MIT)</a:t>
            </a:r>
            <a:r>
              <a:rPr lang="en-US" sz="2400" dirty="0" smtClean="0"/>
              <a:t> &amp; </a:t>
            </a:r>
            <a:r>
              <a:rPr lang="en-US" sz="2400" dirty="0" err="1" smtClean="0"/>
              <a:t>Diiodotyrosine</a:t>
            </a:r>
            <a:r>
              <a:rPr lang="en-US" sz="2400" dirty="0" smtClean="0"/>
              <a:t> </a:t>
            </a:r>
            <a:r>
              <a:rPr lang="en-US" sz="2400" b="1" dirty="0" smtClean="0"/>
              <a:t>(DIT).</a:t>
            </a:r>
            <a:endParaRPr lang="en-US" sz="2400" dirty="0" smtClean="0"/>
          </a:p>
          <a:p>
            <a:pPr lvl="0" algn="just"/>
            <a:r>
              <a:rPr lang="en-US" sz="2400" dirty="0" smtClean="0"/>
              <a:t>Stimulated by TSH &amp; Inhibited by Anti-thyroid drugs.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48640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en-US" sz="3400" b="1" u="sng" dirty="0" smtClean="0"/>
              <a:t>4- Coupling Reaction:</a:t>
            </a:r>
            <a:endParaRPr lang="en-US" sz="3400" dirty="0" smtClean="0"/>
          </a:p>
          <a:p>
            <a:pPr lvl="0"/>
            <a:r>
              <a:rPr lang="en-US" sz="3400" dirty="0" smtClean="0"/>
              <a:t>2 molecules of DIT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</a:t>
            </a:r>
            <a:r>
              <a:rPr lang="en-US" sz="3400" b="1" dirty="0" smtClean="0"/>
              <a:t>Thyroxine (T</a:t>
            </a:r>
            <a:r>
              <a:rPr lang="en-US" sz="3400" b="1" baseline="-25000" dirty="0" smtClean="0"/>
              <a:t>4</a:t>
            </a:r>
            <a:r>
              <a:rPr lang="en-US" sz="3400" b="1" dirty="0" smtClean="0"/>
              <a:t>) </a:t>
            </a:r>
            <a:r>
              <a:rPr lang="en-US" sz="3400" dirty="0" smtClean="0"/>
              <a:t>+ </a:t>
            </a:r>
            <a:r>
              <a:rPr lang="en-US" sz="3400" dirty="0" err="1" smtClean="0"/>
              <a:t>Alanine</a:t>
            </a:r>
            <a:r>
              <a:rPr lang="en-US" sz="3400" dirty="0" smtClean="0"/>
              <a:t>.</a:t>
            </a:r>
          </a:p>
          <a:p>
            <a:pPr lvl="0"/>
            <a:r>
              <a:rPr lang="en-US" sz="3400" dirty="0" smtClean="0"/>
              <a:t>DIT + MIT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 </a:t>
            </a:r>
            <a:r>
              <a:rPr lang="en-US" sz="3400" b="1" dirty="0" smtClean="0"/>
              <a:t>Tri </a:t>
            </a:r>
            <a:r>
              <a:rPr lang="en-US" sz="3400" b="1" dirty="0" err="1" smtClean="0"/>
              <a:t>iodothyronine</a:t>
            </a:r>
            <a:r>
              <a:rPr lang="en-US" sz="3400" b="1" dirty="0" smtClean="0"/>
              <a:t> (T</a:t>
            </a:r>
            <a:r>
              <a:rPr lang="en-US" sz="3400" b="1" baseline="-25000" dirty="0" smtClean="0"/>
              <a:t>3</a:t>
            </a:r>
            <a:r>
              <a:rPr lang="en-US" sz="3400" b="1" dirty="0" smtClean="0"/>
              <a:t>)</a:t>
            </a:r>
          </a:p>
          <a:p>
            <a:pPr lvl="0"/>
            <a:r>
              <a:rPr lang="en-US" sz="3400" dirty="0" smtClean="0"/>
              <a:t>Stimulated by TSH &amp; Inhibited by </a:t>
            </a:r>
            <a:r>
              <a:rPr lang="en-US" sz="3400" dirty="0" err="1" smtClean="0"/>
              <a:t>Antithyroid</a:t>
            </a:r>
            <a:r>
              <a:rPr lang="en-US" sz="3400" dirty="0" smtClean="0"/>
              <a:t> drugs.</a:t>
            </a:r>
          </a:p>
          <a:p>
            <a:pPr lvl="0">
              <a:buNone/>
            </a:pPr>
            <a:endParaRPr lang="en-US" sz="3400" b="1" u="sng" dirty="0" smtClean="0"/>
          </a:p>
          <a:p>
            <a:pPr lvl="0">
              <a:buNone/>
            </a:pPr>
            <a:r>
              <a:rPr lang="en-US" sz="3400" b="1" u="sng" dirty="0" smtClean="0"/>
              <a:t>5- Storage</a:t>
            </a:r>
            <a:r>
              <a:rPr lang="en-US" sz="3400" b="1" dirty="0" smtClean="0"/>
              <a:t>: </a:t>
            </a:r>
          </a:p>
          <a:p>
            <a:pPr lvl="0"/>
            <a:r>
              <a:rPr lang="en-US" sz="3400" b="1" dirty="0" smtClean="0"/>
              <a:t>MIT, DIT, T</a:t>
            </a:r>
            <a:r>
              <a:rPr lang="en-US" sz="3400" b="1" baseline="-25000" dirty="0" smtClean="0"/>
              <a:t>3 </a:t>
            </a:r>
            <a:r>
              <a:rPr lang="en-US" sz="3400" b="1" dirty="0" smtClean="0"/>
              <a:t>&amp; T</a:t>
            </a:r>
            <a:r>
              <a:rPr lang="en-US" sz="3400" b="1" baseline="-25000" dirty="0" smtClean="0"/>
              <a:t>4</a:t>
            </a:r>
            <a:r>
              <a:rPr lang="en-US" sz="3400" b="1" dirty="0" smtClean="0"/>
              <a:t> </a:t>
            </a:r>
            <a:r>
              <a:rPr lang="en-US" sz="3400" dirty="0" smtClean="0"/>
              <a:t>are stored in colloid bound to </a:t>
            </a:r>
            <a:r>
              <a:rPr lang="en-US" sz="3400" b="1" dirty="0" err="1" smtClean="0"/>
              <a:t>thyroglobulin</a:t>
            </a:r>
            <a:r>
              <a:rPr lang="en-US" sz="3400" b="1" dirty="0" smtClean="0"/>
              <a:t>.</a:t>
            </a:r>
            <a:endParaRPr lang="en-US" sz="3400" dirty="0" smtClean="0"/>
          </a:p>
          <a:p>
            <a:pPr lvl="0">
              <a:buNone/>
            </a:pPr>
            <a:endParaRPr lang="en-US" sz="3400" b="1" u="sng" dirty="0" smtClean="0"/>
          </a:p>
          <a:p>
            <a:pPr lvl="0">
              <a:buNone/>
            </a:pPr>
            <a:r>
              <a:rPr lang="en-US" sz="3400" b="1" u="sng" dirty="0" smtClean="0"/>
              <a:t>6- Release:</a:t>
            </a:r>
            <a:endParaRPr lang="en-US" sz="3400" dirty="0" smtClean="0"/>
          </a:p>
          <a:p>
            <a:pPr lvl="0"/>
            <a:r>
              <a:rPr lang="en-US" sz="3400" b="1" dirty="0" err="1" smtClean="0"/>
              <a:t>Thyroglobulin</a:t>
            </a:r>
            <a:r>
              <a:rPr lang="en-US" sz="3400" dirty="0" smtClean="0"/>
              <a:t> colloid is taken into the cells by </a:t>
            </a:r>
            <a:r>
              <a:rPr lang="en-US" sz="3400" b="1" dirty="0" err="1" smtClean="0"/>
              <a:t>endocytosis</a:t>
            </a:r>
            <a:r>
              <a:rPr lang="en-US" sz="3400" dirty="0" smtClean="0"/>
              <a:t> then by </a:t>
            </a:r>
            <a:r>
              <a:rPr lang="en-US" sz="3400" b="1" dirty="0" smtClean="0"/>
              <a:t>protease </a:t>
            </a:r>
            <a:r>
              <a:rPr lang="en-US" sz="3400" dirty="0" smtClean="0"/>
              <a:t>enzyme </a:t>
            </a:r>
            <a:r>
              <a:rPr lang="en-US" sz="3400" dirty="0" smtClean="0">
                <a:sym typeface="Wingdings"/>
              </a:rPr>
              <a:t></a:t>
            </a:r>
            <a:r>
              <a:rPr lang="en-US" sz="3400" dirty="0" smtClean="0"/>
              <a:t> release of T</a:t>
            </a:r>
            <a:r>
              <a:rPr lang="en-US" sz="3400" baseline="-25000" dirty="0" smtClean="0"/>
              <a:t>4</a:t>
            </a:r>
            <a:r>
              <a:rPr lang="en-US" sz="3400" dirty="0" smtClean="0"/>
              <a:t>, T</a:t>
            </a:r>
            <a:r>
              <a:rPr lang="en-US" sz="3400" baseline="-25000" dirty="0" smtClean="0"/>
              <a:t>3</a:t>
            </a:r>
            <a:r>
              <a:rPr lang="en-US" sz="3400" dirty="0" smtClean="0"/>
              <a:t>, MIT &amp; DIT.</a:t>
            </a:r>
          </a:p>
          <a:p>
            <a:pPr lvl="0"/>
            <a:r>
              <a:rPr lang="en-US" sz="3400" dirty="0" smtClean="0"/>
              <a:t>Stimulated by TSH &amp;&amp; Inhibited by Anti-thyroid drugs.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381000"/>
            <a:ext cx="8610600" cy="762000"/>
          </a:xfrm>
          <a:prstGeom prst="rect">
            <a:avLst/>
          </a:prstGeom>
          <a:solidFill>
            <a:srgbClr val="2818FA"/>
          </a:solidFill>
          <a:ln w="38100" cap="flat" cmpd="sng" algn="ctr">
            <a:solidFill>
              <a:schemeClr val="l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Formation &amp; Secretion of thyroid hormones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486400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en-US" sz="2400" b="1" u="sng" dirty="0" smtClean="0"/>
              <a:t>7- Deiodination: </a:t>
            </a:r>
            <a:r>
              <a:rPr lang="en-US" sz="2400" dirty="0" err="1" smtClean="0"/>
              <a:t>Lysis</a:t>
            </a:r>
            <a:r>
              <a:rPr lang="en-US" sz="2400" dirty="0" smtClean="0"/>
              <a:t> of released MIT &amp; DIT by </a:t>
            </a:r>
            <a:r>
              <a:rPr lang="en-US" sz="2400" b="1" dirty="0" err="1" smtClean="0"/>
              <a:t>deiodinase</a:t>
            </a:r>
            <a:r>
              <a:rPr lang="en-US" sz="2400" dirty="0" smtClean="0"/>
              <a:t> enzyme. So, iodine &amp; tyrosine used for new hormonal synthesis </a:t>
            </a:r>
            <a:r>
              <a:rPr lang="en-US" sz="2400" b="1" u="sng" dirty="0" smtClean="0"/>
              <a:t>(intra thyroidal iodine cycle).</a:t>
            </a:r>
          </a:p>
          <a:p>
            <a:pPr lvl="0" algn="just">
              <a:lnSpc>
                <a:spcPct val="50000"/>
              </a:lnSpc>
              <a:buNone/>
            </a:pPr>
            <a:endParaRPr lang="en-US" sz="2400" b="1" u="sng" dirty="0" smtClean="0"/>
          </a:p>
          <a:p>
            <a:pPr lvl="0" algn="just">
              <a:buNone/>
            </a:pPr>
            <a:r>
              <a:rPr lang="en-US" sz="2400" b="1" u="sng" dirty="0" smtClean="0"/>
              <a:t>8- Transport of T</a:t>
            </a:r>
            <a:r>
              <a:rPr lang="en-US" sz="2400" b="1" u="sng" baseline="-25000" dirty="0" smtClean="0"/>
              <a:t>3</a:t>
            </a:r>
            <a:r>
              <a:rPr lang="en-US" sz="2400" b="1" u="sng" dirty="0" smtClean="0"/>
              <a:t> and T</a:t>
            </a:r>
            <a:r>
              <a:rPr lang="en-US" sz="2400" b="1" u="sng" baseline="-25000" dirty="0" smtClean="0"/>
              <a:t>4</a:t>
            </a:r>
            <a:r>
              <a:rPr lang="en-US" sz="2400" b="1" u="sng" dirty="0" smtClean="0"/>
              <a:t>:</a:t>
            </a:r>
            <a:r>
              <a:rPr lang="en-US" sz="2400" b="1" dirty="0" smtClean="0"/>
              <a:t> </a:t>
            </a:r>
            <a:r>
              <a:rPr lang="en-US" sz="2400" dirty="0" smtClean="0"/>
              <a:t> Bound to plasma proteins and ˂ 1% free.</a:t>
            </a:r>
          </a:p>
          <a:p>
            <a:pPr lvl="0" algn="just"/>
            <a:r>
              <a:rPr lang="en-US" sz="2400" dirty="0" smtClean="0"/>
              <a:t>Thyroxine - binding  </a:t>
            </a:r>
            <a:r>
              <a:rPr lang="en-US" sz="2400" b="1" dirty="0" smtClean="0"/>
              <a:t>globulin (TBG)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binds T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and T</a:t>
            </a:r>
            <a:r>
              <a:rPr lang="en-US" sz="2400" baseline="-25000" dirty="0" smtClean="0"/>
              <a:t>4</a:t>
            </a:r>
            <a:endParaRPr lang="en-US" sz="2400" dirty="0" smtClean="0"/>
          </a:p>
          <a:p>
            <a:pPr lvl="0" algn="just"/>
            <a:r>
              <a:rPr lang="en-US" sz="2400" b="1" dirty="0" smtClean="0"/>
              <a:t>Albumin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binds T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and T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.</a:t>
            </a:r>
          </a:p>
          <a:p>
            <a:pPr lvl="0" algn="just"/>
            <a:r>
              <a:rPr lang="en-US" sz="2400" dirty="0" smtClean="0"/>
              <a:t>Thyroxine- binding  </a:t>
            </a:r>
            <a:r>
              <a:rPr lang="en-US" sz="2400" b="1" dirty="0" err="1" smtClean="0"/>
              <a:t>prealbumin</a:t>
            </a:r>
            <a:r>
              <a:rPr lang="en-US" sz="2400" dirty="0" smtClean="0"/>
              <a:t>  </a:t>
            </a:r>
            <a:r>
              <a:rPr lang="en-US" sz="2400" b="1" dirty="0" smtClean="0"/>
              <a:t>(=</a:t>
            </a:r>
            <a:r>
              <a:rPr lang="en-US" sz="2400" b="1" dirty="0" err="1" smtClean="0"/>
              <a:t>transthyretin</a:t>
            </a:r>
            <a:r>
              <a:rPr lang="en-US" sz="2400" b="1" dirty="0" smtClean="0"/>
              <a:t>)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binds only T</a:t>
            </a:r>
            <a:r>
              <a:rPr lang="en-US" sz="2400" baseline="-25000" dirty="0" smtClean="0"/>
              <a:t>4</a:t>
            </a:r>
          </a:p>
          <a:p>
            <a:pPr lvl="0" algn="just">
              <a:buNone/>
            </a:pPr>
            <a:endParaRPr lang="en-US" sz="2400" b="1" dirty="0" smtClean="0"/>
          </a:p>
          <a:p>
            <a:pPr lvl="0" algn="just"/>
            <a:endParaRPr lang="en-US" sz="2400" baseline="-25000" dirty="0" smtClean="0"/>
          </a:p>
          <a:p>
            <a:pPr lvl="0" algn="just">
              <a:lnSpc>
                <a:spcPct val="50000"/>
              </a:lnSpc>
              <a:buNone/>
            </a:pPr>
            <a:endParaRPr lang="en-US" sz="24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10600" cy="762000"/>
          </a:xfrm>
          <a:solidFill>
            <a:srgbClr val="2818FA"/>
          </a:solidFill>
        </p:spPr>
        <p:txBody>
          <a:bodyPr>
            <a:noAutofit/>
          </a:bodyPr>
          <a:lstStyle/>
          <a:p>
            <a:pPr lvl="0"/>
            <a:r>
              <a:rPr lang="en-US" sz="3600" b="1" dirty="0" smtClean="0">
                <a:solidFill>
                  <a:srgbClr val="FFFF00"/>
                </a:solidFill>
              </a:rPr>
              <a:t>Formation &amp; Secretion of thyroid hormones</a:t>
            </a:r>
            <a:endParaRPr lang="en-US" sz="3600" dirty="0" smtClean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4876800"/>
            <a:ext cx="8534400" cy="1676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buNone/>
            </a:pPr>
            <a:r>
              <a:rPr lang="en-US" sz="2400" b="1" u="sng" dirty="0" smtClean="0">
                <a:solidFill>
                  <a:schemeClr val="tx1"/>
                </a:solidFill>
              </a:rPr>
              <a:t>Thyroxine Binding Globulin (TBG)</a:t>
            </a:r>
            <a:endParaRPr lang="en-US" sz="2400" u="sng" baseline="-25000" dirty="0" smtClean="0">
              <a:solidFill>
                <a:schemeClr val="tx1"/>
              </a:solidFill>
            </a:endParaRPr>
          </a:p>
          <a:p>
            <a:pPr algn="just"/>
            <a:r>
              <a:rPr lang="en-US" sz="2200" dirty="0" smtClean="0">
                <a:solidFill>
                  <a:schemeClr val="tx1"/>
                </a:solidFill>
              </a:rPr>
              <a:t>In circulation,  &gt; 99 % of T</a:t>
            </a:r>
            <a:r>
              <a:rPr lang="en-US" sz="2200" baseline="-25000" dirty="0" smtClean="0">
                <a:solidFill>
                  <a:schemeClr val="tx1"/>
                </a:solidFill>
              </a:rPr>
              <a:t>3</a:t>
            </a:r>
            <a:r>
              <a:rPr lang="en-US" sz="2200" dirty="0" smtClean="0">
                <a:solidFill>
                  <a:schemeClr val="tx1"/>
                </a:solidFill>
              </a:rPr>
              <a:t> &amp; T</a:t>
            </a:r>
            <a:r>
              <a:rPr lang="en-US" sz="2200" baseline="-25000" dirty="0" smtClean="0">
                <a:solidFill>
                  <a:schemeClr val="tx1"/>
                </a:solidFill>
              </a:rPr>
              <a:t>4</a:t>
            </a:r>
            <a:r>
              <a:rPr lang="en-US" sz="2200" dirty="0" smtClean="0">
                <a:solidFill>
                  <a:schemeClr val="tx1"/>
                </a:solidFill>
              </a:rPr>
              <a:t> are bound to TBG.</a:t>
            </a:r>
          </a:p>
          <a:p>
            <a:pPr algn="just"/>
            <a:r>
              <a:rPr lang="en-US" sz="2200" b="1" dirty="0" smtClean="0">
                <a:solidFill>
                  <a:schemeClr val="tx1"/>
                </a:solidFill>
              </a:rPr>
              <a:t>In hepatic failure</a:t>
            </a:r>
            <a:r>
              <a:rPr lang="en-US" sz="2200" dirty="0" smtClean="0">
                <a:solidFill>
                  <a:schemeClr val="tx1"/>
                </a:solidFill>
              </a:rPr>
              <a:t>, TBG level decreases → </a:t>
            </a:r>
            <a:r>
              <a:rPr lang="en-US" sz="2200" dirty="0" smtClean="0">
                <a:solidFill>
                  <a:schemeClr val="tx1"/>
                </a:solidFill>
                <a:sym typeface="Wingdings"/>
              </a:rPr>
              <a:t> </a:t>
            </a:r>
            <a:r>
              <a:rPr lang="en-US" sz="2200" dirty="0" smtClean="0">
                <a:solidFill>
                  <a:schemeClr val="tx1"/>
                </a:solidFill>
              </a:rPr>
              <a:t>total thyroid hormones level.</a:t>
            </a:r>
          </a:p>
          <a:p>
            <a:pPr algn="just"/>
            <a:r>
              <a:rPr lang="en-US" sz="2200" b="1" dirty="0" smtClean="0">
                <a:solidFill>
                  <a:schemeClr val="tx1"/>
                </a:solidFill>
              </a:rPr>
              <a:t>In pregnancy</a:t>
            </a:r>
            <a:r>
              <a:rPr lang="en-US" sz="2200" dirty="0" smtClean="0">
                <a:solidFill>
                  <a:schemeClr val="tx1"/>
                </a:solidFill>
              </a:rPr>
              <a:t>, TBG level increases → </a:t>
            </a:r>
            <a:r>
              <a:rPr lang="en-US" sz="2200" dirty="0" smtClean="0">
                <a:solidFill>
                  <a:schemeClr val="tx1"/>
                </a:solidFill>
                <a:sym typeface="Wingdings"/>
              </a:rPr>
              <a:t> </a:t>
            </a:r>
            <a:r>
              <a:rPr lang="en-US" sz="2200" dirty="0" smtClean="0">
                <a:solidFill>
                  <a:schemeClr val="tx1"/>
                </a:solidFill>
              </a:rPr>
              <a:t>total thyroid hormones level.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slidesharecdn.com/thyroid-physiology-and-disorders2803/95/thyroid-physiology-and-disorders-11-728.jpg?cb=1287648505"/>
          <p:cNvPicPr>
            <a:picLocks noChangeAspect="1" noChangeArrowheads="1"/>
          </p:cNvPicPr>
          <p:nvPr/>
        </p:nvPicPr>
        <p:blipFill>
          <a:blip r:embed="rId2"/>
          <a:srcRect l="21176" t="9756" r="5882" b="7317"/>
          <a:stretch>
            <a:fillRect/>
          </a:stretch>
        </p:blipFill>
        <p:spPr bwMode="auto">
          <a:xfrm>
            <a:off x="152400" y="2362200"/>
            <a:ext cx="4038600" cy="4114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Picture 2" descr="http://howmed.net/wp-content/uploads/2011/07/comparison-of-T3-and-T4.jpg"/>
          <p:cNvPicPr>
            <a:picLocks noChangeAspect="1" noChangeArrowheads="1"/>
          </p:cNvPicPr>
          <p:nvPr/>
        </p:nvPicPr>
        <p:blipFill>
          <a:blip r:embed="rId3"/>
          <a:srcRect l="1770" t="12234" r="1770" b="4167"/>
          <a:stretch>
            <a:fillRect/>
          </a:stretch>
        </p:blipFill>
        <p:spPr bwMode="auto">
          <a:xfrm>
            <a:off x="4191000" y="2362200"/>
            <a:ext cx="4800600" cy="4114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533400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None/>
            </a:pPr>
            <a:r>
              <a:rPr lang="en-US" sz="2400" b="1" u="sng" dirty="0" smtClean="0"/>
              <a:t>9- Peripheral Conversions:</a:t>
            </a:r>
            <a:endParaRPr lang="en-US" sz="2400" dirty="0" smtClean="0"/>
          </a:p>
          <a:p>
            <a:pPr lvl="0" algn="just">
              <a:buFont typeface="Arial" pitchFamily="34" charset="0"/>
              <a:buChar char="•"/>
            </a:pPr>
            <a:r>
              <a:rPr lang="en-US" sz="2400" dirty="0" smtClean="0"/>
              <a:t> Peripheral conversions of </a:t>
            </a:r>
            <a:r>
              <a:rPr lang="en-US" sz="2400" b="1" dirty="0" smtClean="0"/>
              <a:t>T</a:t>
            </a:r>
            <a:r>
              <a:rPr lang="en-US" sz="2400" b="1" baseline="-25000" dirty="0" smtClean="0"/>
              <a:t>4</a:t>
            </a:r>
            <a:r>
              <a:rPr lang="en-US" sz="2400" dirty="0" smtClean="0"/>
              <a:t> to either </a:t>
            </a:r>
            <a:r>
              <a:rPr lang="en-US" sz="2400" b="1" dirty="0" smtClean="0"/>
              <a:t>T</a:t>
            </a:r>
            <a:r>
              <a:rPr lang="en-US" sz="2400" b="1" baseline="-25000" dirty="0" smtClean="0"/>
              <a:t>3</a:t>
            </a:r>
            <a:r>
              <a:rPr lang="en-US" sz="2400" dirty="0" smtClean="0"/>
              <a:t> (active) or </a:t>
            </a:r>
            <a:r>
              <a:rPr lang="en-US" sz="2400" b="1" dirty="0" smtClean="0"/>
              <a:t>rT3</a:t>
            </a:r>
            <a:r>
              <a:rPr lang="en-US" sz="2400" dirty="0" smtClean="0"/>
              <a:t> (</a:t>
            </a:r>
            <a:r>
              <a:rPr lang="en-US" sz="2400" dirty="0" smtClean="0"/>
              <a:t>inactive).</a:t>
            </a:r>
          </a:p>
          <a:p>
            <a:pPr lvl="0" algn="just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In liver, </a:t>
            </a:r>
            <a:r>
              <a:rPr lang="en-US" sz="2400" b="1" dirty="0" smtClean="0"/>
              <a:t> </a:t>
            </a:r>
            <a:r>
              <a:rPr lang="en-US" sz="2400" b="1" dirty="0" smtClean="0"/>
              <a:t>T</a:t>
            </a:r>
            <a:r>
              <a:rPr lang="en-US" sz="2400" b="1" baseline="-25000" dirty="0" smtClean="0"/>
              <a:t>4</a:t>
            </a:r>
            <a:r>
              <a:rPr lang="en-US" sz="2400" dirty="0" smtClean="0"/>
              <a:t> </a:t>
            </a:r>
            <a:r>
              <a:rPr lang="en-US" sz="2400" dirty="0" smtClean="0"/>
              <a:t>is converted to </a:t>
            </a:r>
            <a:r>
              <a:rPr lang="en-US" sz="2400" b="1" dirty="0" smtClean="0"/>
              <a:t>T</a:t>
            </a:r>
            <a:r>
              <a:rPr lang="en-US" sz="2400" b="1" baseline="-25000" dirty="0" smtClean="0"/>
              <a:t>3</a:t>
            </a:r>
            <a:r>
              <a:rPr lang="en-US" sz="2400" dirty="0" smtClean="0"/>
              <a:t> by action of  5-Deiodinase (type 1).</a:t>
            </a:r>
            <a:endParaRPr lang="en-US" sz="2400" dirty="0" smtClean="0"/>
          </a:p>
          <a:p>
            <a:pPr lvl="0" algn="just">
              <a:lnSpc>
                <a:spcPct val="50000"/>
              </a:lnSpc>
              <a:buNone/>
            </a:pPr>
            <a:endParaRPr lang="en-US" sz="2400" b="1" dirty="0" smtClean="0"/>
          </a:p>
          <a:p>
            <a:pPr lvl="0" algn="just">
              <a:buNone/>
            </a:pPr>
            <a:r>
              <a:rPr lang="en-US" sz="2400" b="1" dirty="0" smtClean="0"/>
              <a:t>N.B.   T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 is 4 to 5 times more active than T</a:t>
            </a:r>
            <a:r>
              <a:rPr lang="en-US" sz="2400" b="1" baseline="-25000" dirty="0" smtClean="0"/>
              <a:t>4</a:t>
            </a:r>
            <a:r>
              <a:rPr lang="en-US" sz="2400" b="1" dirty="0" smtClean="0"/>
              <a:t> 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639762"/>
          </a:xfrm>
          <a:solidFill>
            <a:srgbClr val="2818FA"/>
          </a:solidFill>
        </p:spPr>
        <p:txBody>
          <a:bodyPr>
            <a:noAutofit/>
          </a:bodyPr>
          <a:lstStyle/>
          <a:p>
            <a:r>
              <a:rPr lang="en-US" sz="3400" b="1" dirty="0" smtClean="0">
                <a:solidFill>
                  <a:srgbClr val="FFFF00"/>
                </a:solidFill>
              </a:rPr>
              <a:t>Biosynthesis &amp; secretion of thyroid hormones</a:t>
            </a:r>
            <a:endParaRPr lang="en-US" sz="340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752" t="3540" r="3814"/>
          <a:stretch>
            <a:fillRect/>
          </a:stretch>
        </p:blipFill>
        <p:spPr bwMode="auto">
          <a:xfrm>
            <a:off x="304800" y="1066800"/>
            <a:ext cx="8610600" cy="567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1063</TotalTime>
  <Words>1129</Words>
  <Application>Microsoft Office PowerPoint</Application>
  <PresentationFormat>On-screen Show (4:3)</PresentationFormat>
  <Paragraphs>171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1_Office Theme</vt:lpstr>
      <vt:lpstr>      THYROID GLAND</vt:lpstr>
      <vt:lpstr>Objectives</vt:lpstr>
      <vt:lpstr>Physiologic Anatomy of Thyroid Gland</vt:lpstr>
      <vt:lpstr>THYROID GLAND</vt:lpstr>
      <vt:lpstr>Formation &amp; Secretion of thyroid hormones</vt:lpstr>
      <vt:lpstr>Slide 6</vt:lpstr>
      <vt:lpstr>Formation &amp; Secretion of thyroid hormones</vt:lpstr>
      <vt:lpstr>Slide 8</vt:lpstr>
      <vt:lpstr>Biosynthesis &amp; secretion of thyroid hormones</vt:lpstr>
      <vt:lpstr>ACTIONS OF THYROID HORMONES</vt:lpstr>
      <vt:lpstr>1- Metabolic Actions of thyroid hormones </vt:lpstr>
      <vt:lpstr>2- Growth &amp; maturation</vt:lpstr>
      <vt:lpstr>3- Central nervous system</vt:lpstr>
      <vt:lpstr>4- Autonomic nervous system</vt:lpstr>
      <vt:lpstr>5- Cardiovascular system</vt:lpstr>
      <vt:lpstr>6- Other actions</vt:lpstr>
      <vt:lpstr>Regulation of thyroid hormone secretion</vt:lpstr>
      <vt:lpstr>Slide 18</vt:lpstr>
      <vt:lpstr>THYROID HORMONE RECEPTORS AND MECHANISM OF ACTION</vt:lpstr>
      <vt:lpstr>Slide 20</vt:lpstr>
      <vt:lpstr> THYROID HORMONE RESISTANCE </vt:lpstr>
      <vt:lpstr> CALCITONIN 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Mujeeb</dc:creator>
  <cp:lastModifiedBy>Dell</cp:lastModifiedBy>
  <cp:revision>140</cp:revision>
  <dcterms:created xsi:type="dcterms:W3CDTF">2013-08-26T08:29:22Z</dcterms:created>
  <dcterms:modified xsi:type="dcterms:W3CDTF">2015-12-14T08:25:34Z</dcterms:modified>
</cp:coreProperties>
</file>